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8"/>
  </p:notesMasterIdLst>
  <p:handoutMasterIdLst>
    <p:handoutMasterId r:id="rId19"/>
  </p:handoutMasterIdLst>
  <p:sldIdLst>
    <p:sldId id="256" r:id="rId2"/>
    <p:sldId id="374" r:id="rId3"/>
    <p:sldId id="375" r:id="rId4"/>
    <p:sldId id="376" r:id="rId5"/>
    <p:sldId id="385" r:id="rId6"/>
    <p:sldId id="386" r:id="rId7"/>
    <p:sldId id="377" r:id="rId8"/>
    <p:sldId id="378" r:id="rId9"/>
    <p:sldId id="387" r:id="rId10"/>
    <p:sldId id="379" r:id="rId11"/>
    <p:sldId id="380" r:id="rId12"/>
    <p:sldId id="381" r:id="rId13"/>
    <p:sldId id="382" r:id="rId14"/>
    <p:sldId id="383" r:id="rId15"/>
    <p:sldId id="384" r:id="rId16"/>
    <p:sldId id="373" r:id="rId1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5388" autoAdjust="0"/>
  </p:normalViewPr>
  <p:slideViewPr>
    <p:cSldViewPr snapToGrid="0">
      <p:cViewPr varScale="1">
        <p:scale>
          <a:sx n="74" d="100"/>
          <a:sy n="74" d="100"/>
        </p:scale>
        <p:origin x="-150" y="-84"/>
      </p:cViewPr>
      <p:guideLst>
        <p:guide orient="horz" pos="2160"/>
        <p:guide pos="2880"/>
      </p:guideLst>
    </p:cSldViewPr>
  </p:slideViewPr>
  <p:notesTextViewPr>
    <p:cViewPr>
      <p:scale>
        <a:sx n="100" d="100"/>
        <a:sy n="100" d="100"/>
      </p:scale>
      <p:origin x="0" y="0"/>
    </p:cViewPr>
  </p:notesTextViewPr>
  <p:notesViewPr>
    <p:cSldViewPr snapToGrid="0">
      <p:cViewPr varScale="1">
        <p:scale>
          <a:sx n="67" d="100"/>
          <a:sy n="67" d="100"/>
        </p:scale>
        <p:origin x="-2544" y="-102"/>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A0F04F0-ED99-4A7D-AD7F-22DD5823387D}" type="datetimeFigureOut">
              <a:rPr lang="en-CA" smtClean="0"/>
              <a:t>04/04/2014</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EDBF7C-66B1-4946-B091-A4A819905A03}" type="slidenum">
              <a:rPr lang="en-CA" smtClean="0"/>
              <a:t>‹#›</a:t>
            </a:fld>
            <a:endParaRPr lang="en-CA"/>
          </a:p>
        </p:txBody>
      </p:sp>
    </p:spTree>
    <p:extLst>
      <p:ext uri="{BB962C8B-B14F-4D97-AF65-F5344CB8AC3E}">
        <p14:creationId xmlns:p14="http://schemas.microsoft.com/office/powerpoint/2010/main" val="415850608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4/4/2014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671981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16</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algn="ctr" fontAlgn="auto">
              <a:spcBef>
                <a:spcPts val="0"/>
              </a:spcBef>
              <a:spcAft>
                <a:spcPts val="0"/>
              </a:spcAft>
              <a:defRPr/>
            </a:pPr>
            <a:r>
              <a:rPr lang="en-US" sz="1600" dirty="0" smtClean="0">
                <a:solidFill>
                  <a:schemeClr val="tx1"/>
                </a:solidFill>
                <a:latin typeface="Arial" pitchFamily="34" charset="0"/>
                <a:cs typeface="Arial" pitchFamily="34" charset="0"/>
              </a:rPr>
              <a:t>Search algorithms</a:t>
            </a: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CA" dirty="0"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4"/>
            <a:ext cx="7199313" cy="769441"/>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4400" dirty="0" smtClean="0">
                <a:solidFill>
                  <a:schemeClr val="bg1"/>
                </a:solidFill>
                <a:latin typeface="Arial" pitchFamily="34" charset="0"/>
                <a:cs typeface="Arial" pitchFamily="34" charset="0"/>
              </a:rPr>
              <a:t>Search algorithms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normAutofit/>
          </a:bodyPr>
          <a:lstStyle/>
          <a:p>
            <a:pPr eaLnBrk="1" hangingPunct="1"/>
            <a:r>
              <a:rPr lang="en-US" altLang="en-US" dirty="0" smtClean="0"/>
              <a:t>Interpolation </a:t>
            </a:r>
            <a:r>
              <a:rPr lang="en-US" altLang="en-US" dirty="0" smtClean="0"/>
              <a:t>search</a:t>
            </a:r>
            <a:endParaRPr lang="en-US" altLang="en-US" dirty="0" smtClean="0"/>
          </a:p>
        </p:txBody>
      </p:sp>
      <p:sp>
        <p:nvSpPr>
          <p:cNvPr id="8195" name="Rectangle 3"/>
          <p:cNvSpPr>
            <a:spLocks noGrp="1" noChangeArrowheads="1"/>
          </p:cNvSpPr>
          <p:nvPr>
            <p:ph type="body" idx="1"/>
          </p:nvPr>
        </p:nvSpPr>
        <p:spPr>
          <a:xfrm>
            <a:off x="457200" y="1600200"/>
            <a:ext cx="8372168" cy="4525963"/>
          </a:xfrm>
        </p:spPr>
        <p:txBody>
          <a:bodyPr/>
          <a:lstStyle/>
          <a:p>
            <a:pPr marL="354013" indent="-354013" eaLnBrk="1" hangingPunct="1">
              <a:buNone/>
            </a:pPr>
            <a:r>
              <a:rPr lang="en-US" altLang="en-US" dirty="0" smtClean="0"/>
              <a:t>	Use linear interpolation to make a better </a:t>
            </a:r>
            <a:r>
              <a:rPr lang="en-US" altLang="en-US" i="1" dirty="0" smtClean="0"/>
              <a:t>guess</a:t>
            </a:r>
            <a:r>
              <a:rPr lang="en-US" altLang="en-US" dirty="0" smtClean="0"/>
              <a:t> as to where to look</a:t>
            </a:r>
            <a:endParaRPr lang="en-US" altLang="en-US" dirty="0" smtClean="0"/>
          </a:p>
          <a:p>
            <a:pPr lvl="2" eaLnBrk="1" hangingPunct="1">
              <a:buFontTx/>
              <a:buNone/>
            </a:pPr>
            <a:endParaRPr lang="en-US" altLang="en-US" sz="1000" dirty="0" smtClean="0">
              <a:latin typeface="Consolas" pitchFamily="49" charset="0"/>
            </a:endParaRPr>
          </a:p>
          <a:p>
            <a:pPr lvl="2" eaLnBrk="1" hangingPunct="1">
              <a:buFontTx/>
              <a:buNone/>
            </a:pPr>
            <a:r>
              <a:rPr lang="en-US" altLang="en-US" sz="1400" dirty="0" smtClean="0">
                <a:latin typeface="Consolas" pitchFamily="49" charset="0"/>
              </a:rPr>
              <a:t>template </a:t>
            </a:r>
            <a:r>
              <a:rPr lang="en-US" altLang="en-US" sz="1400" dirty="0" smtClean="0">
                <a:latin typeface="Consolas" pitchFamily="49" charset="0"/>
              </a:rPr>
              <a:t>&lt;typename Type&gt;</a:t>
            </a:r>
          </a:p>
          <a:p>
            <a:pPr lvl="2" eaLnBrk="1" hangingPunct="1">
              <a:buFontTx/>
              <a:buNone/>
            </a:pPr>
            <a:r>
              <a:rPr lang="en-US" altLang="en-US" sz="1400" dirty="0" err="1" smtClean="0">
                <a:latin typeface="Consolas" pitchFamily="49" charset="0"/>
              </a:rPr>
              <a:t>bool</a:t>
            </a:r>
            <a:r>
              <a:rPr lang="en-US" altLang="en-US" sz="1400" dirty="0" smtClean="0">
                <a:latin typeface="Consolas" pitchFamily="49" charset="0"/>
              </a:rPr>
              <a:t> </a:t>
            </a:r>
            <a:r>
              <a:rPr lang="en-US" altLang="en-US" sz="1400" dirty="0" err="1" smtClean="0">
                <a:latin typeface="Consolas" pitchFamily="49" charset="0"/>
              </a:rPr>
              <a:t>interpolation_search</a:t>
            </a:r>
            <a:r>
              <a:rPr lang="en-US" altLang="en-US" sz="1400" dirty="0" smtClean="0">
                <a:latin typeface="Consolas" pitchFamily="49" charset="0"/>
              </a:rPr>
              <a:t>( </a:t>
            </a:r>
            <a:r>
              <a:rPr lang="en-US" altLang="en-US" sz="1400" dirty="0" smtClean="0">
                <a:latin typeface="Consolas" pitchFamily="49" charset="0"/>
              </a:rPr>
              <a:t>Type </a:t>
            </a:r>
            <a:r>
              <a:rPr lang="en-US" altLang="en-US" sz="1400" dirty="0" err="1" smtClean="0">
                <a:latin typeface="Consolas" pitchFamily="49" charset="0"/>
              </a:rPr>
              <a:t>const</a:t>
            </a:r>
            <a:r>
              <a:rPr lang="en-US" altLang="en-US" sz="1400" dirty="0" smtClean="0">
                <a:latin typeface="Consolas" pitchFamily="49" charset="0"/>
              </a:rPr>
              <a:t> &amp;</a:t>
            </a:r>
            <a:r>
              <a:rPr lang="en-US" altLang="en-US" sz="1400" dirty="0" err="1" smtClean="0">
                <a:latin typeface="Consolas" pitchFamily="49" charset="0"/>
              </a:rPr>
              <a:t>obj</a:t>
            </a:r>
            <a:r>
              <a:rPr lang="en-US" altLang="en-US" sz="1400" dirty="0" smtClean="0">
                <a:latin typeface="Consolas" pitchFamily="49" charset="0"/>
              </a:rPr>
              <a:t>, Type *array, </a:t>
            </a:r>
            <a:r>
              <a:rPr lang="en-US" altLang="en-US" sz="1400" dirty="0" err="1" smtClean="0">
                <a:latin typeface="Consolas" pitchFamily="49" charset="0"/>
              </a:rPr>
              <a:t>int</a:t>
            </a:r>
            <a:r>
              <a:rPr lang="en-US" altLang="en-US" sz="1400" dirty="0" smtClean="0">
                <a:latin typeface="Consolas" pitchFamily="49" charset="0"/>
              </a:rPr>
              <a:t> a, </a:t>
            </a:r>
            <a:r>
              <a:rPr lang="en-US" altLang="en-US" sz="1400" dirty="0" err="1" smtClean="0">
                <a:latin typeface="Consolas" pitchFamily="49" charset="0"/>
              </a:rPr>
              <a:t>int</a:t>
            </a:r>
            <a:r>
              <a:rPr lang="en-US" altLang="en-US" sz="1400" dirty="0" smtClean="0">
                <a:latin typeface="Consolas" pitchFamily="49" charset="0"/>
              </a:rPr>
              <a:t> c ) {</a:t>
            </a:r>
          </a:p>
          <a:p>
            <a:pPr lvl="2" eaLnBrk="1" hangingPunct="1">
              <a:buFontTx/>
              <a:buNone/>
            </a:pPr>
            <a:r>
              <a:rPr lang="en-US" altLang="en-US" sz="1400" dirty="0" smtClean="0">
                <a:latin typeface="Consolas" pitchFamily="49" charset="0"/>
              </a:rPr>
              <a:t>    while ( c – a &gt; 16 ) {</a:t>
            </a:r>
          </a:p>
          <a:p>
            <a:pPr lvl="2" eaLnBrk="1" hangingPunct="1">
              <a:buFontTx/>
              <a:buNone/>
            </a:pPr>
            <a:r>
              <a:rPr lang="en-US" altLang="en-US" sz="1400" dirty="0" smtClean="0">
                <a:latin typeface="Consolas" pitchFamily="49" charset="0"/>
              </a:rPr>
              <a:t>        </a:t>
            </a:r>
            <a:r>
              <a:rPr lang="pt-BR" altLang="en-US" sz="1400" dirty="0" smtClean="0">
                <a:latin typeface="Consolas" pitchFamily="49" charset="0"/>
              </a:rPr>
              <a:t>int b = a </a:t>
            </a:r>
            <a:r>
              <a:rPr lang="pt-BR" altLang="en-US" sz="1400" dirty="0" smtClean="0">
                <a:latin typeface="Consolas" pitchFamily="49" charset="0"/>
              </a:rPr>
              <a:t>+ static_cast&lt;int&gt;(</a:t>
            </a:r>
          </a:p>
          <a:p>
            <a:pPr lvl="2" eaLnBrk="1" hangingPunct="1">
              <a:buFontTx/>
              <a:buNone/>
            </a:pPr>
            <a:r>
              <a:rPr lang="pt-BR" altLang="en-US" sz="1400" dirty="0">
                <a:latin typeface="Consolas" pitchFamily="49" charset="0"/>
              </a:rPr>
              <a:t> </a:t>
            </a:r>
            <a:r>
              <a:rPr lang="pt-BR" altLang="en-US" sz="1400" dirty="0" smtClean="0">
                <a:latin typeface="Consolas" pitchFamily="49" charset="0"/>
              </a:rPr>
              <a:t>           </a:t>
            </a:r>
            <a:r>
              <a:rPr lang="pt-BR" altLang="en-US" sz="1400" dirty="0" smtClean="0">
                <a:latin typeface="Consolas" pitchFamily="49" charset="0"/>
              </a:rPr>
              <a:t>((c - a)*(obj – array[a])) / (array[c] – array[a])</a:t>
            </a:r>
          </a:p>
          <a:p>
            <a:pPr lvl="2" eaLnBrk="1" hangingPunct="1">
              <a:buFontTx/>
              <a:buNone/>
            </a:pPr>
            <a:r>
              <a:rPr lang="pt-BR" altLang="en-US" sz="1400" dirty="0">
                <a:latin typeface="Consolas" pitchFamily="49" charset="0"/>
              </a:rPr>
              <a:t> </a:t>
            </a:r>
            <a:r>
              <a:rPr lang="pt-BR" altLang="en-US" sz="1400" dirty="0" smtClean="0">
                <a:latin typeface="Consolas" pitchFamily="49" charset="0"/>
              </a:rPr>
              <a:t>     </a:t>
            </a:r>
            <a:r>
              <a:rPr lang="pt-BR" altLang="en-US" sz="1400" dirty="0" smtClean="0">
                <a:latin typeface="Consolas" pitchFamily="49" charset="0"/>
              </a:rPr>
              <a:t>  );</a:t>
            </a:r>
            <a:endParaRPr lang="en-US" altLang="en-US" sz="1400" dirty="0" smtClean="0">
              <a:latin typeface="Consolas" pitchFamily="49" charset="0"/>
            </a:endParaRPr>
          </a:p>
          <a:p>
            <a:pPr lvl="2" eaLnBrk="1" hangingPunct="1">
              <a:buFontTx/>
              <a:buNone/>
            </a:pPr>
            <a:endParaRPr lang="en-US" altLang="en-US" sz="1400" dirty="0" smtClean="0">
              <a:latin typeface="Consolas" pitchFamily="49" charset="0"/>
            </a:endParaRPr>
          </a:p>
          <a:p>
            <a:pPr lvl="2" eaLnBrk="1" hangingPunct="1">
              <a:buFontTx/>
              <a:buNone/>
            </a:pPr>
            <a:r>
              <a:rPr lang="en-US" altLang="en-US" sz="1400" dirty="0" smtClean="0">
                <a:latin typeface="Consolas" pitchFamily="49" charset="0"/>
              </a:rPr>
              <a:t>        if ( </a:t>
            </a:r>
            <a:r>
              <a:rPr lang="en-US" altLang="en-US" sz="1400" dirty="0" err="1" smtClean="0">
                <a:latin typeface="Consolas" pitchFamily="49" charset="0"/>
              </a:rPr>
              <a:t>obj</a:t>
            </a:r>
            <a:r>
              <a:rPr lang="en-US" altLang="en-US" sz="1400" dirty="0" smtClean="0">
                <a:latin typeface="Consolas" pitchFamily="49" charset="0"/>
              </a:rPr>
              <a:t> == array[b] ) {</a:t>
            </a:r>
          </a:p>
          <a:p>
            <a:pPr lvl="2" eaLnBrk="1" hangingPunct="1">
              <a:buFontTx/>
              <a:buNone/>
            </a:pPr>
            <a:r>
              <a:rPr lang="en-US" altLang="en-US" sz="1400" dirty="0" smtClean="0">
                <a:latin typeface="Consolas" pitchFamily="49" charset="0"/>
              </a:rPr>
              <a:t>            return true;</a:t>
            </a:r>
          </a:p>
          <a:p>
            <a:pPr lvl="2" eaLnBrk="1" hangingPunct="1">
              <a:buFontTx/>
              <a:buNone/>
            </a:pPr>
            <a:r>
              <a:rPr lang="en-US" altLang="en-US" sz="1400" dirty="0" smtClean="0">
                <a:latin typeface="Consolas" pitchFamily="49" charset="0"/>
              </a:rPr>
              <a:t>        } else if ( </a:t>
            </a:r>
            <a:r>
              <a:rPr lang="en-US" altLang="en-US" sz="1400" dirty="0" err="1" smtClean="0">
                <a:latin typeface="Consolas" pitchFamily="49" charset="0"/>
              </a:rPr>
              <a:t>obj</a:t>
            </a:r>
            <a:r>
              <a:rPr lang="en-US" altLang="en-US" sz="1400" dirty="0" smtClean="0">
                <a:latin typeface="Consolas" pitchFamily="49" charset="0"/>
              </a:rPr>
              <a:t> &lt; array[b] ) {</a:t>
            </a:r>
          </a:p>
          <a:p>
            <a:pPr lvl="2" eaLnBrk="1" hangingPunct="1">
              <a:buFontTx/>
              <a:buNone/>
            </a:pPr>
            <a:r>
              <a:rPr lang="en-US" altLang="en-US" sz="1400" dirty="0" smtClean="0">
                <a:latin typeface="Consolas" pitchFamily="49" charset="0"/>
              </a:rPr>
              <a:t>            c = b – 1;</a:t>
            </a:r>
          </a:p>
          <a:p>
            <a:pPr lvl="2" eaLnBrk="1" hangingPunct="1">
              <a:buFontTx/>
              <a:buNone/>
            </a:pPr>
            <a:r>
              <a:rPr lang="en-US" altLang="en-US" sz="1400" dirty="0" smtClean="0">
                <a:latin typeface="Consolas" pitchFamily="49" charset="0"/>
              </a:rPr>
              <a:t>        } else {</a:t>
            </a:r>
          </a:p>
          <a:p>
            <a:pPr lvl="2" eaLnBrk="1" hangingPunct="1">
              <a:buFontTx/>
              <a:buNone/>
            </a:pPr>
            <a:r>
              <a:rPr lang="en-US" altLang="en-US" sz="1400" dirty="0" smtClean="0">
                <a:latin typeface="Consolas" pitchFamily="49" charset="0"/>
              </a:rPr>
              <a:t>            assert( </a:t>
            </a:r>
            <a:r>
              <a:rPr lang="en-US" altLang="en-US" sz="1400" dirty="0" err="1" smtClean="0">
                <a:latin typeface="Consolas" pitchFamily="49" charset="0"/>
              </a:rPr>
              <a:t>obj</a:t>
            </a:r>
            <a:r>
              <a:rPr lang="en-US" altLang="en-US" sz="1400" dirty="0" smtClean="0">
                <a:latin typeface="Consolas" pitchFamily="49" charset="0"/>
              </a:rPr>
              <a:t> &gt; array[b] );</a:t>
            </a:r>
          </a:p>
          <a:p>
            <a:pPr lvl="2" eaLnBrk="1" hangingPunct="1">
              <a:buFontTx/>
              <a:buNone/>
            </a:pPr>
            <a:r>
              <a:rPr lang="en-US" altLang="en-US" sz="1400" dirty="0" smtClean="0">
                <a:latin typeface="Consolas" pitchFamily="49" charset="0"/>
              </a:rPr>
              <a:t>            a = b + 1;</a:t>
            </a:r>
          </a:p>
          <a:p>
            <a:pPr lvl="2" eaLnBrk="1" hangingPunct="1">
              <a:buFontTx/>
              <a:buNone/>
            </a:pPr>
            <a:r>
              <a:rPr lang="en-US" altLang="en-US" sz="1400" dirty="0" smtClean="0">
                <a:latin typeface="Consolas" pitchFamily="49" charset="0"/>
              </a:rPr>
              <a:t>        }</a:t>
            </a:r>
          </a:p>
          <a:p>
            <a:pPr lvl="2" eaLnBrk="1" hangingPunct="1">
              <a:buFontTx/>
              <a:buNone/>
            </a:pPr>
            <a:r>
              <a:rPr lang="en-US" altLang="en-US" sz="1400" dirty="0" smtClean="0">
                <a:latin typeface="Consolas" pitchFamily="49" charset="0"/>
              </a:rPr>
              <a:t>    }</a:t>
            </a:r>
          </a:p>
          <a:p>
            <a:pPr lvl="2" eaLnBrk="1" hangingPunct="1">
              <a:buFontTx/>
              <a:buNone/>
            </a:pPr>
            <a:r>
              <a:rPr lang="en-US" altLang="en-US" sz="1400" dirty="0" smtClean="0">
                <a:latin typeface="Consolas" pitchFamily="49" charset="0"/>
              </a:rPr>
              <a:t>    return </a:t>
            </a:r>
            <a:r>
              <a:rPr lang="en-US" altLang="en-US" sz="1400" dirty="0" err="1" smtClean="0">
                <a:latin typeface="Consolas" pitchFamily="49" charset="0"/>
              </a:rPr>
              <a:t>linear_search</a:t>
            </a:r>
            <a:r>
              <a:rPr lang="en-US" altLang="en-US" sz="1400" dirty="0" smtClean="0">
                <a:latin typeface="Consolas" pitchFamily="49" charset="0"/>
              </a:rPr>
              <a:t>( </a:t>
            </a:r>
            <a:r>
              <a:rPr lang="en-US" altLang="en-US" sz="1400" dirty="0" err="1" smtClean="0">
                <a:latin typeface="Consolas" pitchFamily="49" charset="0"/>
              </a:rPr>
              <a:t>obj</a:t>
            </a:r>
            <a:r>
              <a:rPr lang="en-US" altLang="en-US" sz="1400" dirty="0" smtClean="0">
                <a:latin typeface="Consolas" pitchFamily="49" charset="0"/>
              </a:rPr>
              <a:t>, </a:t>
            </a:r>
            <a:r>
              <a:rPr lang="en-US" altLang="en-US" sz="1400" dirty="0" smtClean="0">
                <a:latin typeface="Consolas" pitchFamily="49" charset="0"/>
              </a:rPr>
              <a:t>array, a, b );</a:t>
            </a:r>
          </a:p>
          <a:p>
            <a:pPr lvl="2" eaLnBrk="1" hangingPunct="1">
              <a:buFontTx/>
              <a:buNone/>
            </a:pPr>
            <a:r>
              <a:rPr lang="en-US" altLang="en-US" sz="1400" dirty="0" smtClean="0">
                <a:latin typeface="Consolas" pitchFamily="49" charset="0"/>
              </a:rPr>
              <a:t>}</a:t>
            </a:r>
          </a:p>
        </p:txBody>
      </p:sp>
    </p:spTree>
    <p:extLst>
      <p:ext uri="{BB962C8B-B14F-4D97-AF65-F5344CB8AC3E}">
        <p14:creationId xmlns:p14="http://schemas.microsoft.com/office/powerpoint/2010/main" val="41700997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normAutofit/>
          </a:bodyPr>
          <a:lstStyle/>
          <a:p>
            <a:pPr eaLnBrk="1" hangingPunct="1"/>
            <a:r>
              <a:rPr lang="en-US" altLang="en-US" dirty="0" smtClean="0"/>
              <a:t>Interpolation </a:t>
            </a:r>
            <a:r>
              <a:rPr lang="en-US" altLang="en-US" dirty="0" smtClean="0"/>
              <a:t>search</a:t>
            </a:r>
            <a:endParaRPr lang="en-US" altLang="en-US" dirty="0" smtClean="0"/>
          </a:p>
        </p:txBody>
      </p:sp>
      <p:sp>
        <p:nvSpPr>
          <p:cNvPr id="9219" name="Rectangle 3"/>
          <p:cNvSpPr>
            <a:spLocks noGrp="1" noChangeArrowheads="1"/>
          </p:cNvSpPr>
          <p:nvPr>
            <p:ph type="body" idx="1"/>
          </p:nvPr>
        </p:nvSpPr>
        <p:spPr/>
        <p:txBody>
          <a:bodyPr/>
          <a:lstStyle/>
          <a:p>
            <a:pPr marL="354013" indent="-354013" eaLnBrk="1" hangingPunct="1">
              <a:buNone/>
            </a:pPr>
            <a:r>
              <a:rPr lang="en-US" altLang="en-US" dirty="0" smtClean="0"/>
              <a:t>	Interpolation </a:t>
            </a:r>
            <a:r>
              <a:rPr lang="en-US" altLang="en-US" dirty="0" smtClean="0"/>
              <a:t>search is best if the list is:</a:t>
            </a:r>
          </a:p>
          <a:p>
            <a:pPr lvl="1" eaLnBrk="1" hangingPunct="1"/>
            <a:r>
              <a:rPr lang="en-US" altLang="en-US" dirty="0" smtClean="0"/>
              <a:t>Perfectly u</a:t>
            </a:r>
            <a:r>
              <a:rPr lang="en-US" altLang="en-US" dirty="0" smtClean="0"/>
              <a:t>niform</a:t>
            </a:r>
            <a:r>
              <a:rPr lang="en-US" altLang="en-US" dirty="0" smtClean="0"/>
              <a:t>:		</a:t>
            </a:r>
            <a:r>
              <a:rPr lang="en-US" altLang="en-US" dirty="0" smtClean="0">
                <a:latin typeface="Symbol" panose="05050102010706020507" pitchFamily="18" charset="2"/>
              </a:rPr>
              <a:t>Q</a:t>
            </a:r>
            <a:r>
              <a:rPr lang="en-US" altLang="en-US" dirty="0" smtClean="0">
                <a:latin typeface="Times New Roman" pitchFamily="18" charset="0"/>
              </a:rPr>
              <a:t>(1</a:t>
            </a:r>
            <a:r>
              <a:rPr lang="en-US" altLang="en-US" dirty="0" smtClean="0">
                <a:latin typeface="Times New Roman" pitchFamily="18" charset="0"/>
              </a:rPr>
              <a:t>)</a:t>
            </a:r>
          </a:p>
          <a:p>
            <a:pPr lvl="1" eaLnBrk="1" hangingPunct="1"/>
            <a:r>
              <a:rPr lang="en-US" altLang="en-US" dirty="0" smtClean="0"/>
              <a:t>Uniformly distributed:</a:t>
            </a:r>
            <a:r>
              <a:rPr lang="en-US" altLang="en-US" dirty="0" smtClean="0"/>
              <a:t>	</a:t>
            </a:r>
            <a:r>
              <a:rPr lang="en-US" altLang="en-US" dirty="0" smtClean="0">
                <a:latin typeface="Times New Roman" pitchFamily="18" charset="0"/>
              </a:rPr>
              <a:t>O(</a:t>
            </a:r>
            <a:r>
              <a:rPr lang="en-US" altLang="en-US" dirty="0" err="1" smtClean="0">
                <a:latin typeface="Times New Roman" pitchFamily="18" charset="0"/>
              </a:rPr>
              <a:t>ln</a:t>
            </a:r>
            <a:r>
              <a:rPr lang="en-US" altLang="en-US" dirty="0" smtClean="0">
                <a:latin typeface="Times New Roman" pitchFamily="18" charset="0"/>
              </a:rPr>
              <a:t>(</a:t>
            </a:r>
            <a:r>
              <a:rPr lang="en-US" altLang="en-US" dirty="0" err="1" smtClean="0">
                <a:latin typeface="Times New Roman" pitchFamily="18" charset="0"/>
              </a:rPr>
              <a:t>ln</a:t>
            </a:r>
            <a:r>
              <a:rPr lang="en-US" altLang="en-US" dirty="0" smtClean="0">
                <a:latin typeface="Times New Roman" pitchFamily="18" charset="0"/>
              </a:rPr>
              <a:t>(</a:t>
            </a:r>
            <a:r>
              <a:rPr lang="en-US" altLang="en-US" i="1" dirty="0" smtClean="0">
                <a:latin typeface="Times New Roman" pitchFamily="18" charset="0"/>
              </a:rPr>
              <a:t>n</a:t>
            </a:r>
            <a:r>
              <a:rPr lang="en-US" altLang="en-US" dirty="0" smtClean="0">
                <a:latin typeface="Times New Roman" pitchFamily="18" charset="0"/>
              </a:rPr>
              <a:t>))</a:t>
            </a:r>
          </a:p>
          <a:p>
            <a:pPr eaLnBrk="1" hangingPunct="1"/>
            <a:endParaRPr lang="en-US" altLang="en-US" dirty="0" smtClean="0"/>
          </a:p>
          <a:p>
            <a:pPr marL="354013" indent="-354013" eaLnBrk="1" hangingPunct="1">
              <a:buNone/>
            </a:pPr>
            <a:r>
              <a:rPr lang="en-US" altLang="en-US" dirty="0"/>
              <a:t>	</a:t>
            </a:r>
            <a:r>
              <a:rPr lang="en-US" altLang="en-US" dirty="0" smtClean="0"/>
              <a:t>Unfortunately</a:t>
            </a:r>
            <a:r>
              <a:rPr lang="en-US" altLang="en-US" dirty="0" smtClean="0"/>
              <a:t>, interpolation search may fail dramatically:</a:t>
            </a:r>
          </a:p>
          <a:p>
            <a:pPr lvl="1" eaLnBrk="1" hangingPunct="1"/>
            <a:r>
              <a:rPr lang="en-US" altLang="en-US" dirty="0" smtClean="0"/>
              <a:t>Consider searching this array for 2:</a:t>
            </a:r>
            <a:endParaRPr lang="en-US" altLang="en-US" dirty="0" smtClean="0"/>
          </a:p>
        </p:txBody>
      </p:sp>
      <p:graphicFrame>
        <p:nvGraphicFramePr>
          <p:cNvPr id="4" name="Table 3"/>
          <p:cNvGraphicFramePr>
            <a:graphicFrameLocks noGrp="1"/>
          </p:cNvGraphicFramePr>
          <p:nvPr>
            <p:extLst>
              <p:ext uri="{D42A27DB-BD31-4B8C-83A1-F6EECF244321}">
                <p14:modId xmlns:p14="http://schemas.microsoft.com/office/powerpoint/2010/main" val="3511467390"/>
              </p:ext>
            </p:extLst>
          </p:nvPr>
        </p:nvGraphicFramePr>
        <p:xfrm>
          <a:off x="1425672" y="4022202"/>
          <a:ext cx="6921920" cy="370840"/>
        </p:xfrm>
        <a:graphic>
          <a:graphicData uri="http://schemas.openxmlformats.org/drawingml/2006/table">
            <a:tbl>
              <a:tblPr firstRow="1" bandRow="1">
                <a:tableStyleId>{2D5ABB26-0587-4C30-8999-92F81FD0307C}</a:tableStyleId>
              </a:tblPr>
              <a:tblGrid>
                <a:gridCol w="432620"/>
                <a:gridCol w="432620"/>
                <a:gridCol w="432620"/>
                <a:gridCol w="432620"/>
                <a:gridCol w="432620"/>
                <a:gridCol w="432620"/>
                <a:gridCol w="432620"/>
                <a:gridCol w="432620"/>
                <a:gridCol w="432620"/>
                <a:gridCol w="432620"/>
                <a:gridCol w="432620"/>
                <a:gridCol w="432620"/>
                <a:gridCol w="432620"/>
                <a:gridCol w="432620"/>
                <a:gridCol w="432620"/>
                <a:gridCol w="432620"/>
              </a:tblGrid>
              <a:tr h="370840">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2</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sz="1600" dirty="0" smtClean="0">
                          <a:latin typeface="Arial" panose="020B0604020202020204" pitchFamily="34" charset="0"/>
                          <a:cs typeface="Arial" panose="020B0604020202020204" pitchFamily="34" charset="0"/>
                        </a:rPr>
                        <a:t>16</a:t>
                      </a:r>
                      <a:endParaRPr lang="en-CA" sz="1600"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491038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1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21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normAutofit/>
          </a:bodyPr>
          <a:lstStyle/>
          <a:p>
            <a:pPr eaLnBrk="1" hangingPunct="1"/>
            <a:r>
              <a:rPr lang="en-US" altLang="en-US" dirty="0" smtClean="0"/>
              <a:t>Run </a:t>
            </a:r>
            <a:r>
              <a:rPr lang="en-US" altLang="en-US" dirty="0" smtClean="0"/>
              <a:t>times </a:t>
            </a:r>
            <a:r>
              <a:rPr lang="en-US" altLang="en-US" dirty="0" smtClean="0"/>
              <a:t>of </a:t>
            </a:r>
            <a:r>
              <a:rPr lang="en-US" altLang="en-US" dirty="0" smtClean="0"/>
              <a:t>searching algorithms</a:t>
            </a:r>
            <a:endParaRPr lang="en-US" altLang="en-US" dirty="0" smtClean="0"/>
          </a:p>
        </p:txBody>
      </p:sp>
      <p:sp>
        <p:nvSpPr>
          <p:cNvPr id="10243" name="Rectangle 3"/>
          <p:cNvSpPr>
            <a:spLocks noGrp="1" noChangeArrowheads="1"/>
          </p:cNvSpPr>
          <p:nvPr>
            <p:ph type="body" idx="1"/>
          </p:nvPr>
        </p:nvSpPr>
        <p:spPr/>
        <p:txBody>
          <a:bodyPr/>
          <a:lstStyle/>
          <a:p>
            <a:pPr marL="354013" indent="-354013" eaLnBrk="1" hangingPunct="1">
              <a:buNone/>
            </a:pPr>
            <a:r>
              <a:rPr lang="en-US" altLang="en-US" dirty="0" smtClean="0"/>
              <a:t>	The </a:t>
            </a:r>
            <a:r>
              <a:rPr lang="en-US" altLang="en-US" dirty="0" smtClean="0"/>
              <a:t>following table summarizes the run times:</a:t>
            </a:r>
          </a:p>
        </p:txBody>
      </p:sp>
      <p:graphicFrame>
        <p:nvGraphicFramePr>
          <p:cNvPr id="179258" name="Group 58"/>
          <p:cNvGraphicFramePr>
            <a:graphicFrameLocks noGrp="1"/>
          </p:cNvGraphicFramePr>
          <p:nvPr>
            <p:extLst>
              <p:ext uri="{D42A27DB-BD31-4B8C-83A1-F6EECF244321}">
                <p14:modId xmlns:p14="http://schemas.microsoft.com/office/powerpoint/2010/main" val="3241716364"/>
              </p:ext>
            </p:extLst>
          </p:nvPr>
        </p:nvGraphicFramePr>
        <p:xfrm>
          <a:off x="827088" y="2565400"/>
          <a:ext cx="7080250" cy="2009775"/>
        </p:xfrm>
        <a:graphic>
          <a:graphicData uri="http://schemas.openxmlformats.org/drawingml/2006/table">
            <a:tbl>
              <a:tblPr/>
              <a:tblGrid>
                <a:gridCol w="2508250"/>
                <a:gridCol w="1524000"/>
                <a:gridCol w="1524000"/>
                <a:gridCol w="1524000"/>
              </a:tblGrid>
              <a:tr h="70126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Algorithm</a:t>
                      </a:r>
                    </a:p>
                  </a:txBody>
                  <a:tcPr marT="45734" marB="45734"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Best Case</a:t>
                      </a:r>
                    </a:p>
                  </a:txBody>
                  <a:tcPr marT="45734" marB="45734"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Average Case</a:t>
                      </a:r>
                    </a:p>
                  </a:txBody>
                  <a:tcPr marT="45734" marB="45734"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Worst Case</a:t>
                      </a:r>
                    </a:p>
                  </a:txBody>
                  <a:tcPr marT="45734" marB="45734"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a:noFill/>
                    </a:lnTlToBr>
                    <a:lnBlToTr>
                      <a:noFill/>
                    </a:lnBlToTr>
                    <a:noFill/>
                  </a:tcPr>
                </a:tc>
              </a:tr>
              <a:tr h="4367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Linear Search</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rgbClr val="FF0000"/>
                          </a:solidFill>
                          <a:effectLst/>
                          <a:latin typeface="Times New Roman" pitchFamily="18" charset="0"/>
                        </a:rPr>
                        <a:t>O(</a:t>
                      </a:r>
                      <a:r>
                        <a:rPr kumimoji="0" lang="en-US" sz="2000" b="0" i="1" u="none" strike="noStrike" cap="none" normalizeH="0" baseline="0" dirty="0" smtClean="0">
                          <a:ln>
                            <a:noFill/>
                          </a:ln>
                          <a:solidFill>
                            <a:srgbClr val="FF0000"/>
                          </a:solidFill>
                          <a:effectLst/>
                          <a:latin typeface="Times New Roman" pitchFamily="18" charset="0"/>
                        </a:rPr>
                        <a:t>n</a:t>
                      </a:r>
                      <a:r>
                        <a:rPr kumimoji="0" lang="en-US" sz="2000" b="0" i="0" u="none" strike="noStrike" cap="none" normalizeH="0" baseline="0" dirty="0" smtClean="0">
                          <a:ln>
                            <a:noFill/>
                          </a:ln>
                          <a:solidFill>
                            <a:srgbClr val="FF0000"/>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rgbClr val="FF0000"/>
                          </a:solidFill>
                          <a:effectLst/>
                          <a:latin typeface="Times New Roman" pitchFamily="18" charset="0"/>
                        </a:rPr>
                        <a:t>O(</a:t>
                      </a:r>
                      <a:r>
                        <a:rPr kumimoji="0" lang="en-US" sz="2000" b="0" i="1" u="none" strike="noStrike" cap="none" normalizeH="0" baseline="0" dirty="0" smtClean="0">
                          <a:ln>
                            <a:noFill/>
                          </a:ln>
                          <a:solidFill>
                            <a:srgbClr val="FF0000"/>
                          </a:solidFill>
                          <a:effectLst/>
                          <a:latin typeface="Times New Roman" pitchFamily="18" charset="0"/>
                        </a:rPr>
                        <a:t>n</a:t>
                      </a:r>
                      <a:r>
                        <a:rPr kumimoji="0" lang="en-US" sz="2000" b="0" i="0" u="none" strike="noStrike" cap="none" normalizeH="0" baseline="0" dirty="0" smtClean="0">
                          <a:ln>
                            <a:noFill/>
                          </a:ln>
                          <a:solidFill>
                            <a:srgbClr val="FF0000"/>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rgbClr val="FF0000"/>
                          </a:solidFill>
                          <a:effectLst/>
                          <a:latin typeface="Times New Roman" pitchFamily="18" charset="0"/>
                        </a:rPr>
                        <a:t>O(</a:t>
                      </a:r>
                      <a:r>
                        <a:rPr kumimoji="0" lang="en-US" sz="2000" b="0" i="1" u="none" strike="noStrike" cap="none" normalizeH="0" baseline="0" dirty="0" smtClean="0">
                          <a:ln>
                            <a:noFill/>
                          </a:ln>
                          <a:solidFill>
                            <a:srgbClr val="FF0000"/>
                          </a:solidFill>
                          <a:effectLst/>
                          <a:latin typeface="Times New Roman" pitchFamily="18" charset="0"/>
                        </a:rPr>
                        <a:t>n</a:t>
                      </a:r>
                      <a:r>
                        <a:rPr kumimoji="0" lang="en-US" sz="2000" b="0" i="0" u="none" strike="noStrike" cap="none" normalizeH="0" baseline="0" dirty="0" smtClean="0">
                          <a:ln>
                            <a:noFill/>
                          </a:ln>
                          <a:solidFill>
                            <a:srgbClr val="FF0000"/>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3511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Binary Search</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367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Interpolation Search</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anose="05050102010706020507" pitchFamily="18" charset="2"/>
                        </a:rPr>
                        <a:t>Q</a:t>
                      </a:r>
                      <a:r>
                        <a:rPr kumimoji="0" lang="en-US" sz="2000" b="0" i="0" u="none" strike="noStrike" cap="none" normalizeH="0" baseline="0" dirty="0" smtClean="0">
                          <a:ln>
                            <a:noFill/>
                          </a:ln>
                          <a:solidFill>
                            <a:schemeClr val="tx1"/>
                          </a:solidFill>
                          <a:effectLst/>
                          <a:latin typeface="Times New Roman" pitchFamily="18" charset="0"/>
                        </a:rPr>
                        <a:t>(1</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rgbClr val="FF0000"/>
                          </a:solidFill>
                          <a:effectLst/>
                          <a:latin typeface="Times New Roman" pitchFamily="18" charset="0"/>
                        </a:rPr>
                        <a:t>O(</a:t>
                      </a:r>
                      <a:r>
                        <a:rPr kumimoji="0" lang="en-US" sz="2000" b="0" i="1" u="none" strike="noStrike" cap="none" normalizeH="0" baseline="0" dirty="0" smtClean="0">
                          <a:ln>
                            <a:noFill/>
                          </a:ln>
                          <a:solidFill>
                            <a:srgbClr val="FF0000"/>
                          </a:solidFill>
                          <a:effectLst/>
                          <a:latin typeface="Times New Roman" pitchFamily="18" charset="0"/>
                        </a:rPr>
                        <a:t>n</a:t>
                      </a:r>
                      <a:r>
                        <a:rPr kumimoji="0" lang="en-US" sz="2000" b="0" i="0" u="none" strike="noStrike" cap="none" normalizeH="0" baseline="0" dirty="0" smtClean="0">
                          <a:ln>
                            <a:noFill/>
                          </a:ln>
                          <a:solidFill>
                            <a:srgbClr val="FF0000"/>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35927570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normAutofit/>
          </a:bodyPr>
          <a:lstStyle/>
          <a:p>
            <a:pPr eaLnBrk="1" hangingPunct="1"/>
            <a:r>
              <a:rPr lang="en-US" altLang="en-US" dirty="0" smtClean="0"/>
              <a:t>Harder</a:t>
            </a:r>
            <a:r>
              <a:rPr lang="en-US" altLang="en-US" dirty="0" smtClean="0"/>
              <a:t> search</a:t>
            </a:r>
            <a:endParaRPr lang="en-US" altLang="en-US" dirty="0" smtClean="0"/>
          </a:p>
        </p:txBody>
      </p:sp>
      <p:sp>
        <p:nvSpPr>
          <p:cNvPr id="11267" name="Rectangle 3"/>
          <p:cNvSpPr>
            <a:spLocks noGrp="1" noChangeArrowheads="1"/>
          </p:cNvSpPr>
          <p:nvPr>
            <p:ph type="body" idx="1"/>
          </p:nvPr>
        </p:nvSpPr>
        <p:spPr/>
        <p:txBody>
          <a:bodyPr/>
          <a:lstStyle/>
          <a:p>
            <a:pPr marL="354013" indent="-354013" eaLnBrk="1" hangingPunct="1">
              <a:buNone/>
            </a:pPr>
            <a:r>
              <a:rPr lang="en-US" altLang="en-US" dirty="0" smtClean="0"/>
              <a:t>	A </a:t>
            </a:r>
            <a:r>
              <a:rPr lang="en-US" altLang="en-US" dirty="0" smtClean="0"/>
              <a:t>hybrid of the two algorithm has the best of both worlds</a:t>
            </a:r>
            <a:r>
              <a:rPr lang="en-US" altLang="en-US" dirty="0" smtClean="0"/>
              <a:t>:</a:t>
            </a:r>
          </a:p>
          <a:p>
            <a:pPr lvl="1" eaLnBrk="1" hangingPunct="1"/>
            <a:r>
              <a:rPr lang="en-US" altLang="en-US" dirty="0" smtClean="0"/>
              <a:t>Start with interpolation search, use binary if interpolation doesn’t work</a:t>
            </a:r>
            <a:endParaRPr lang="en-US" altLang="en-US" dirty="0" smtClean="0"/>
          </a:p>
          <a:p>
            <a:pPr lvl="1" eaLnBrk="1" hangingPunct="1">
              <a:buFontTx/>
              <a:buNone/>
            </a:pPr>
            <a:endParaRPr lang="en-US" altLang="en-US" sz="300" dirty="0" smtClean="0">
              <a:latin typeface="Consolas" pitchFamily="49" charset="0"/>
            </a:endParaRPr>
          </a:p>
          <a:p>
            <a:pPr lvl="1" eaLnBrk="1" hangingPunct="1">
              <a:buFontTx/>
              <a:buNone/>
            </a:pPr>
            <a:r>
              <a:rPr lang="en-US" altLang="en-US" sz="1050" dirty="0" smtClean="0">
                <a:latin typeface="Consolas" pitchFamily="49" charset="0"/>
              </a:rPr>
              <a:t>template </a:t>
            </a:r>
            <a:r>
              <a:rPr lang="en-US" altLang="en-US" sz="1050" dirty="0" smtClean="0">
                <a:latin typeface="Consolas" pitchFamily="49" charset="0"/>
              </a:rPr>
              <a:t>&lt;typename Type&gt;</a:t>
            </a:r>
          </a:p>
          <a:p>
            <a:pPr lvl="1" eaLnBrk="1" hangingPunct="1">
              <a:buFontTx/>
              <a:buNone/>
            </a:pPr>
            <a:r>
              <a:rPr lang="en-US" altLang="en-US" sz="1050" dirty="0" err="1" smtClean="0">
                <a:latin typeface="Consolas" pitchFamily="49" charset="0"/>
              </a:rPr>
              <a:t>bool</a:t>
            </a:r>
            <a:r>
              <a:rPr lang="en-US" altLang="en-US" sz="1050" dirty="0" smtClean="0">
                <a:latin typeface="Consolas" pitchFamily="49" charset="0"/>
              </a:rPr>
              <a:t> </a:t>
            </a:r>
            <a:r>
              <a:rPr lang="en-US" altLang="en-US" sz="1050" dirty="0" err="1" smtClean="0">
                <a:latin typeface="Consolas" pitchFamily="49" charset="0"/>
              </a:rPr>
              <a:t>harder_search</a:t>
            </a:r>
            <a:r>
              <a:rPr lang="en-US" altLang="en-US" sz="1050" dirty="0" smtClean="0">
                <a:latin typeface="Consolas" pitchFamily="49" charset="0"/>
              </a:rPr>
              <a:t>( </a:t>
            </a:r>
            <a:r>
              <a:rPr lang="en-US" altLang="en-US" sz="1050" dirty="0" smtClean="0">
                <a:latin typeface="Consolas" pitchFamily="49" charset="0"/>
              </a:rPr>
              <a:t>Type </a:t>
            </a:r>
            <a:r>
              <a:rPr lang="en-US" altLang="en-US" sz="1050" dirty="0" err="1" smtClean="0">
                <a:latin typeface="Consolas" pitchFamily="49" charset="0"/>
              </a:rPr>
              <a:t>const</a:t>
            </a:r>
            <a:r>
              <a:rPr lang="en-US" altLang="en-US" sz="1050" dirty="0" smtClean="0">
                <a:latin typeface="Consolas" pitchFamily="49" charset="0"/>
              </a:rPr>
              <a:t> &amp;</a:t>
            </a:r>
            <a:r>
              <a:rPr lang="en-US" altLang="en-US" sz="1050" dirty="0" err="1" smtClean="0">
                <a:latin typeface="Consolas" pitchFamily="49" charset="0"/>
              </a:rPr>
              <a:t>obj</a:t>
            </a:r>
            <a:r>
              <a:rPr lang="en-US" altLang="en-US" sz="1050" dirty="0" smtClean="0">
                <a:latin typeface="Consolas" pitchFamily="49" charset="0"/>
              </a:rPr>
              <a:t>, Type *array, </a:t>
            </a:r>
            <a:r>
              <a:rPr lang="en-US" altLang="en-US" sz="1050" dirty="0" err="1" smtClean="0">
                <a:latin typeface="Consolas" pitchFamily="49" charset="0"/>
              </a:rPr>
              <a:t>int</a:t>
            </a:r>
            <a:r>
              <a:rPr lang="en-US" altLang="en-US" sz="1050" dirty="0" smtClean="0">
                <a:latin typeface="Consolas" pitchFamily="49" charset="0"/>
              </a:rPr>
              <a:t> a, </a:t>
            </a:r>
            <a:r>
              <a:rPr lang="en-US" altLang="en-US" sz="1050" dirty="0" err="1" smtClean="0">
                <a:latin typeface="Consolas" pitchFamily="49" charset="0"/>
              </a:rPr>
              <a:t>int</a:t>
            </a:r>
            <a:r>
              <a:rPr lang="en-US" altLang="en-US" sz="1050" dirty="0" smtClean="0">
                <a:latin typeface="Consolas" pitchFamily="49" charset="0"/>
              </a:rPr>
              <a:t> c ) {</a:t>
            </a:r>
          </a:p>
          <a:p>
            <a:pPr lvl="1" eaLnBrk="1" hangingPunct="1">
              <a:buFontTx/>
              <a:buNone/>
            </a:pPr>
            <a:r>
              <a:rPr lang="en-US" altLang="en-US" sz="1050" dirty="0" smtClean="0">
                <a:latin typeface="Consolas" pitchFamily="49" charset="0"/>
              </a:rPr>
              <a:t>    </a:t>
            </a:r>
            <a:r>
              <a:rPr lang="en-US" altLang="en-US" sz="1050" dirty="0" err="1" smtClean="0">
                <a:latin typeface="Consolas" pitchFamily="49" charset="0"/>
              </a:rPr>
              <a:t>int</a:t>
            </a:r>
            <a:r>
              <a:rPr lang="en-US" altLang="en-US" sz="1050" dirty="0" smtClean="0">
                <a:latin typeface="Consolas" pitchFamily="49" charset="0"/>
              </a:rPr>
              <a:t> </a:t>
            </a:r>
            <a:r>
              <a:rPr lang="en-US" altLang="en-US" sz="1050" dirty="0" err="1" smtClean="0">
                <a:latin typeface="Consolas" pitchFamily="49" charset="0"/>
              </a:rPr>
              <a:t>use_binary_search</a:t>
            </a:r>
            <a:r>
              <a:rPr lang="en-US" altLang="en-US" sz="1050" dirty="0" smtClean="0">
                <a:latin typeface="Consolas" pitchFamily="49" charset="0"/>
              </a:rPr>
              <a:t> = false;</a:t>
            </a:r>
          </a:p>
          <a:p>
            <a:pPr lvl="1" eaLnBrk="1" hangingPunct="1">
              <a:buFontTx/>
              <a:buNone/>
            </a:pPr>
            <a:endParaRPr lang="en-US" altLang="en-US" sz="1050" dirty="0" smtClean="0">
              <a:latin typeface="Consolas" pitchFamily="49" charset="0"/>
            </a:endParaRPr>
          </a:p>
          <a:p>
            <a:pPr lvl="1" eaLnBrk="1" hangingPunct="1">
              <a:buFontTx/>
              <a:buNone/>
            </a:pPr>
            <a:r>
              <a:rPr lang="en-US" altLang="en-US" sz="1050" dirty="0" smtClean="0">
                <a:latin typeface="Consolas" pitchFamily="49" charset="0"/>
              </a:rPr>
              <a:t>    </a:t>
            </a:r>
            <a:r>
              <a:rPr lang="en-US" altLang="en-US" sz="1050" dirty="0" smtClean="0">
                <a:latin typeface="Consolas" pitchFamily="49" charset="0"/>
              </a:rPr>
              <a:t>while ( c – a &gt; 16 ) {</a:t>
            </a:r>
          </a:p>
          <a:p>
            <a:pPr lvl="1" eaLnBrk="1" hangingPunct="1">
              <a:buNone/>
            </a:pPr>
            <a:r>
              <a:rPr lang="pt-BR" altLang="en-US" sz="1050" dirty="0">
                <a:latin typeface="Consolas" pitchFamily="49" charset="0"/>
              </a:rPr>
              <a:t>        int </a:t>
            </a:r>
            <a:r>
              <a:rPr lang="en-US" altLang="en-US" sz="1050" dirty="0">
                <a:latin typeface="Consolas" pitchFamily="49" charset="0"/>
              </a:rPr>
              <a:t>midpoint</a:t>
            </a:r>
            <a:r>
              <a:rPr lang="pt-BR" altLang="en-US" sz="1050" dirty="0" smtClean="0">
                <a:latin typeface="Consolas" pitchFamily="49" charset="0"/>
              </a:rPr>
              <a:t> </a:t>
            </a:r>
            <a:r>
              <a:rPr lang="pt-BR" altLang="en-US" sz="1050" dirty="0">
                <a:latin typeface="Consolas" pitchFamily="49" charset="0"/>
              </a:rPr>
              <a:t>= </a:t>
            </a:r>
            <a:r>
              <a:rPr lang="pt-BR" altLang="en-US" sz="1050" dirty="0" smtClean="0">
                <a:latin typeface="Consolas" pitchFamily="49" charset="0"/>
              </a:rPr>
              <a:t>a + (c - a)/</a:t>
            </a:r>
            <a:r>
              <a:rPr lang="pt-BR" altLang="en-US" sz="1050" dirty="0">
                <a:latin typeface="Consolas" pitchFamily="49" charset="0"/>
              </a:rPr>
              <a:t>2;  // point from binary search</a:t>
            </a:r>
          </a:p>
          <a:p>
            <a:pPr lvl="1" eaLnBrk="1" hangingPunct="1">
              <a:buFontTx/>
              <a:buNone/>
            </a:pPr>
            <a:r>
              <a:rPr lang="en-US" altLang="en-US" sz="1050" dirty="0" smtClean="0">
                <a:latin typeface="Consolas" pitchFamily="49" charset="0"/>
              </a:rPr>
              <a:t>        </a:t>
            </a:r>
            <a:r>
              <a:rPr lang="pt-BR" altLang="en-US" sz="1050" dirty="0" smtClean="0">
                <a:latin typeface="Consolas" pitchFamily="49" charset="0"/>
              </a:rPr>
              <a:t>int b </a:t>
            </a:r>
            <a:r>
              <a:rPr lang="pt-BR" altLang="en-US" sz="1050" dirty="0" smtClean="0">
                <a:latin typeface="Consolas" pitchFamily="49" charset="0"/>
              </a:rPr>
              <a:t>= use_binary_search ? </a:t>
            </a:r>
            <a:r>
              <a:rPr lang="en-US" altLang="en-US" sz="1050" dirty="0" smtClean="0">
                <a:latin typeface="Consolas" pitchFamily="49" charset="0"/>
              </a:rPr>
              <a:t>midpoint</a:t>
            </a:r>
            <a:r>
              <a:rPr lang="pt-BR" altLang="en-US" sz="1050" dirty="0" smtClean="0">
                <a:latin typeface="Consolas" pitchFamily="49" charset="0"/>
              </a:rPr>
              <a:t> : </a:t>
            </a:r>
            <a:r>
              <a:rPr lang="en-CA" altLang="en-US" sz="1050" dirty="0">
                <a:latin typeface="Consolas" pitchFamily="49" charset="0"/>
              </a:rPr>
              <a:t>a + </a:t>
            </a:r>
            <a:r>
              <a:rPr lang="en-CA" altLang="en-US" sz="1050" dirty="0" err="1">
                <a:latin typeface="Consolas" pitchFamily="49" charset="0"/>
              </a:rPr>
              <a:t>static_cast</a:t>
            </a:r>
            <a:r>
              <a:rPr lang="en-CA" altLang="en-US" sz="1050" dirty="0">
                <a:latin typeface="Consolas" pitchFamily="49" charset="0"/>
              </a:rPr>
              <a:t>&lt;</a:t>
            </a:r>
            <a:r>
              <a:rPr lang="en-CA" altLang="en-US" sz="1050" dirty="0" err="1">
                <a:latin typeface="Consolas" pitchFamily="49" charset="0"/>
              </a:rPr>
              <a:t>int</a:t>
            </a:r>
            <a:r>
              <a:rPr lang="en-CA" altLang="en-US" sz="1050" dirty="0">
                <a:latin typeface="Consolas" pitchFamily="49" charset="0"/>
              </a:rPr>
              <a:t>&gt;(</a:t>
            </a:r>
          </a:p>
          <a:p>
            <a:pPr lvl="1" eaLnBrk="1" hangingPunct="1">
              <a:buFontTx/>
              <a:buNone/>
            </a:pPr>
            <a:r>
              <a:rPr lang="en-CA" altLang="en-US" sz="1050" dirty="0">
                <a:latin typeface="Consolas" pitchFamily="49" charset="0"/>
              </a:rPr>
              <a:t>            ((c - a)*(</a:t>
            </a:r>
            <a:r>
              <a:rPr lang="en-CA" altLang="en-US" sz="1050" dirty="0" err="1">
                <a:latin typeface="Consolas" pitchFamily="49" charset="0"/>
              </a:rPr>
              <a:t>obj</a:t>
            </a:r>
            <a:r>
              <a:rPr lang="en-CA" altLang="en-US" sz="1050" dirty="0">
                <a:latin typeface="Consolas" pitchFamily="49" charset="0"/>
              </a:rPr>
              <a:t> – array[a])) / (array[c] – array[a])</a:t>
            </a:r>
          </a:p>
          <a:p>
            <a:pPr lvl="1" eaLnBrk="1" hangingPunct="1">
              <a:buFontTx/>
              <a:buNone/>
            </a:pPr>
            <a:r>
              <a:rPr lang="en-CA" altLang="en-US" sz="1050" dirty="0">
                <a:latin typeface="Consolas" pitchFamily="49" charset="0"/>
              </a:rPr>
              <a:t>        </a:t>
            </a:r>
            <a:r>
              <a:rPr lang="en-CA" altLang="en-US" sz="1050" dirty="0" smtClean="0">
                <a:latin typeface="Consolas" pitchFamily="49" charset="0"/>
              </a:rPr>
              <a:t>);</a:t>
            </a:r>
          </a:p>
          <a:p>
            <a:pPr lvl="1" eaLnBrk="1" hangingPunct="1">
              <a:buFontTx/>
              <a:buNone/>
            </a:pPr>
            <a:endParaRPr lang="en-US" altLang="en-US" sz="1050" dirty="0" smtClean="0">
              <a:latin typeface="Consolas" pitchFamily="49" charset="0"/>
            </a:endParaRPr>
          </a:p>
          <a:p>
            <a:pPr lvl="1" eaLnBrk="1" hangingPunct="1">
              <a:buFontTx/>
              <a:buNone/>
            </a:pPr>
            <a:r>
              <a:rPr lang="en-US" altLang="en-US" sz="1050" dirty="0" smtClean="0">
                <a:latin typeface="Consolas" pitchFamily="49" charset="0"/>
              </a:rPr>
              <a:t>        if </a:t>
            </a:r>
            <a:r>
              <a:rPr lang="en-US" altLang="en-US" sz="1050" dirty="0" smtClean="0">
                <a:latin typeface="Consolas" pitchFamily="49" charset="0"/>
              </a:rPr>
              <a:t>( </a:t>
            </a:r>
            <a:r>
              <a:rPr lang="en-US" altLang="en-US" sz="1050" dirty="0" err="1" smtClean="0">
                <a:latin typeface="Consolas" pitchFamily="49" charset="0"/>
              </a:rPr>
              <a:t>obj</a:t>
            </a:r>
            <a:r>
              <a:rPr lang="en-US" altLang="en-US" sz="1050" dirty="0" smtClean="0">
                <a:latin typeface="Consolas" pitchFamily="49" charset="0"/>
              </a:rPr>
              <a:t> == array[b] ) </a:t>
            </a:r>
            <a:r>
              <a:rPr lang="en-US" altLang="en-US" sz="1050" dirty="0" smtClean="0">
                <a:latin typeface="Consolas" pitchFamily="49" charset="0"/>
              </a:rPr>
              <a:t>{</a:t>
            </a:r>
          </a:p>
          <a:p>
            <a:pPr lvl="1" eaLnBrk="1" hangingPunct="1">
              <a:buFontTx/>
              <a:buNone/>
            </a:pPr>
            <a:r>
              <a:rPr lang="en-US" altLang="en-US" sz="1050" dirty="0">
                <a:latin typeface="Consolas" pitchFamily="49" charset="0"/>
              </a:rPr>
              <a:t> </a:t>
            </a:r>
            <a:r>
              <a:rPr lang="en-US" altLang="en-US" sz="1050" dirty="0" smtClean="0">
                <a:latin typeface="Consolas" pitchFamily="49" charset="0"/>
              </a:rPr>
              <a:t>           </a:t>
            </a:r>
            <a:r>
              <a:rPr lang="en-US" altLang="en-US" sz="1050" dirty="0" smtClean="0">
                <a:latin typeface="Consolas" pitchFamily="49" charset="0"/>
              </a:rPr>
              <a:t>return </a:t>
            </a:r>
            <a:r>
              <a:rPr lang="en-US" altLang="en-US" sz="1050" dirty="0" smtClean="0">
                <a:latin typeface="Consolas" pitchFamily="49" charset="0"/>
              </a:rPr>
              <a:t>true;</a:t>
            </a:r>
          </a:p>
          <a:p>
            <a:pPr lvl="1" eaLnBrk="1" hangingPunct="1">
              <a:buFontTx/>
              <a:buNone/>
            </a:pPr>
            <a:r>
              <a:rPr lang="en-US" altLang="en-US" sz="1050" dirty="0" smtClean="0">
                <a:latin typeface="Consolas" pitchFamily="49" charset="0"/>
              </a:rPr>
              <a:t>        } else if </a:t>
            </a:r>
            <a:r>
              <a:rPr lang="en-US" altLang="en-US" sz="1050" dirty="0" smtClean="0">
                <a:latin typeface="Consolas" pitchFamily="49" charset="0"/>
              </a:rPr>
              <a:t>( </a:t>
            </a:r>
            <a:r>
              <a:rPr lang="en-US" altLang="en-US" sz="1050" dirty="0" err="1" smtClean="0">
                <a:latin typeface="Consolas" pitchFamily="49" charset="0"/>
              </a:rPr>
              <a:t>obj</a:t>
            </a:r>
            <a:r>
              <a:rPr lang="en-US" altLang="en-US" sz="1050" dirty="0" smtClean="0">
                <a:latin typeface="Consolas" pitchFamily="49" charset="0"/>
              </a:rPr>
              <a:t> &lt; array[b] ) {</a:t>
            </a:r>
          </a:p>
          <a:p>
            <a:pPr lvl="1" eaLnBrk="1" hangingPunct="1">
              <a:buFontTx/>
              <a:buNone/>
            </a:pPr>
            <a:r>
              <a:rPr lang="en-US" altLang="en-US" sz="1050" dirty="0" smtClean="0">
                <a:latin typeface="Consolas" pitchFamily="49" charset="0"/>
              </a:rPr>
              <a:t>            c </a:t>
            </a:r>
            <a:r>
              <a:rPr lang="en-US" altLang="en-US" sz="1050" dirty="0" smtClean="0">
                <a:latin typeface="Consolas" pitchFamily="49" charset="0"/>
              </a:rPr>
              <a:t>= b – 1</a:t>
            </a:r>
            <a:r>
              <a:rPr lang="en-US" altLang="en-US" sz="1050" dirty="0" smtClean="0">
                <a:latin typeface="Consolas" pitchFamily="49" charset="0"/>
              </a:rPr>
              <a:t>;</a:t>
            </a:r>
          </a:p>
          <a:p>
            <a:pPr lvl="1" eaLnBrk="1" hangingPunct="1">
              <a:buFontTx/>
              <a:buNone/>
            </a:pPr>
            <a:r>
              <a:rPr lang="en-US" altLang="en-US" sz="1050" dirty="0">
                <a:latin typeface="Consolas" pitchFamily="49" charset="0"/>
              </a:rPr>
              <a:t> </a:t>
            </a:r>
            <a:r>
              <a:rPr lang="en-US" altLang="en-US" sz="1050" dirty="0" smtClean="0">
                <a:latin typeface="Consolas" pitchFamily="49" charset="0"/>
              </a:rPr>
              <a:t>           </a:t>
            </a:r>
            <a:r>
              <a:rPr lang="en-US" altLang="en-US" sz="1050" dirty="0" err="1" smtClean="0">
                <a:latin typeface="Consolas" pitchFamily="49" charset="0"/>
              </a:rPr>
              <a:t>use_binary</a:t>
            </a:r>
            <a:r>
              <a:rPr lang="en-US" altLang="en-US" sz="1050" dirty="0" err="1">
                <a:latin typeface="Consolas" pitchFamily="49" charset="0"/>
              </a:rPr>
              <a:t>_search</a:t>
            </a:r>
            <a:r>
              <a:rPr lang="en-US" altLang="en-US" sz="1050" dirty="0" smtClean="0">
                <a:latin typeface="Consolas" pitchFamily="49" charset="0"/>
              </a:rPr>
              <a:t> = ( midpoint &lt; b );</a:t>
            </a:r>
          </a:p>
          <a:p>
            <a:pPr lvl="1" eaLnBrk="1" hangingPunct="1">
              <a:buFontTx/>
              <a:buNone/>
            </a:pPr>
            <a:r>
              <a:rPr lang="en-US" altLang="en-US" sz="1050" dirty="0" smtClean="0">
                <a:latin typeface="Consolas" pitchFamily="49" charset="0"/>
              </a:rPr>
              <a:t>         </a:t>
            </a:r>
            <a:r>
              <a:rPr lang="en-US" altLang="en-US" sz="1050" dirty="0" smtClean="0">
                <a:latin typeface="Consolas" pitchFamily="49" charset="0"/>
              </a:rPr>
              <a:t>} else {</a:t>
            </a:r>
          </a:p>
          <a:p>
            <a:pPr lvl="1" eaLnBrk="1" hangingPunct="1">
              <a:buFontTx/>
              <a:buNone/>
            </a:pPr>
            <a:r>
              <a:rPr lang="en-US" altLang="en-US" sz="1050" dirty="0" smtClean="0">
                <a:latin typeface="Consolas" pitchFamily="49" charset="0"/>
              </a:rPr>
              <a:t>             a </a:t>
            </a:r>
            <a:r>
              <a:rPr lang="en-US" altLang="en-US" sz="1050" dirty="0" smtClean="0">
                <a:latin typeface="Consolas" pitchFamily="49" charset="0"/>
              </a:rPr>
              <a:t>= b + 1</a:t>
            </a:r>
            <a:r>
              <a:rPr lang="en-US" altLang="en-US" sz="1050" dirty="0" smtClean="0">
                <a:latin typeface="Consolas" pitchFamily="49" charset="0"/>
              </a:rPr>
              <a:t>;</a:t>
            </a:r>
          </a:p>
          <a:p>
            <a:pPr lvl="1" eaLnBrk="1" hangingPunct="1">
              <a:buFontTx/>
              <a:buNone/>
            </a:pPr>
            <a:r>
              <a:rPr lang="en-US" altLang="en-US" sz="1050" dirty="0">
                <a:latin typeface="Consolas" pitchFamily="49" charset="0"/>
              </a:rPr>
              <a:t> </a:t>
            </a:r>
            <a:r>
              <a:rPr lang="en-US" altLang="en-US" sz="1050" dirty="0" smtClean="0">
                <a:latin typeface="Consolas" pitchFamily="49" charset="0"/>
              </a:rPr>
              <a:t>            </a:t>
            </a:r>
            <a:r>
              <a:rPr lang="en-US" altLang="en-US" sz="1050" dirty="0" err="1" smtClean="0">
                <a:latin typeface="Consolas" pitchFamily="49" charset="0"/>
              </a:rPr>
              <a:t>use_binary</a:t>
            </a:r>
            <a:r>
              <a:rPr lang="en-US" altLang="en-US" sz="1050" dirty="0" err="1">
                <a:latin typeface="Consolas" pitchFamily="49" charset="0"/>
              </a:rPr>
              <a:t>_search</a:t>
            </a:r>
            <a:r>
              <a:rPr lang="en-US" altLang="en-US" sz="1050" dirty="0" smtClean="0">
                <a:latin typeface="Consolas" pitchFamily="49" charset="0"/>
              </a:rPr>
              <a:t> = ( </a:t>
            </a:r>
            <a:r>
              <a:rPr lang="en-US" altLang="en-US" sz="1050" dirty="0">
                <a:latin typeface="Consolas" pitchFamily="49" charset="0"/>
              </a:rPr>
              <a:t>midpoint</a:t>
            </a:r>
            <a:r>
              <a:rPr lang="en-US" altLang="en-US" sz="1050" dirty="0" smtClean="0">
                <a:latin typeface="Consolas" pitchFamily="49" charset="0"/>
              </a:rPr>
              <a:t> &gt; b );</a:t>
            </a:r>
            <a:endParaRPr lang="en-US" altLang="en-US" sz="1050" dirty="0" smtClean="0">
              <a:latin typeface="Consolas" pitchFamily="49" charset="0"/>
            </a:endParaRPr>
          </a:p>
          <a:p>
            <a:pPr lvl="1" eaLnBrk="1" hangingPunct="1">
              <a:buFontTx/>
              <a:buNone/>
            </a:pPr>
            <a:r>
              <a:rPr lang="en-US" altLang="en-US" sz="1050" dirty="0" smtClean="0">
                <a:latin typeface="Consolas" pitchFamily="49" charset="0"/>
              </a:rPr>
              <a:t>         }</a:t>
            </a:r>
            <a:endParaRPr lang="en-US" altLang="en-US" sz="1050" dirty="0" smtClean="0">
              <a:latin typeface="Consolas" pitchFamily="49" charset="0"/>
            </a:endParaRPr>
          </a:p>
          <a:p>
            <a:pPr lvl="1" eaLnBrk="1" hangingPunct="1">
              <a:buFontTx/>
              <a:buNone/>
            </a:pPr>
            <a:r>
              <a:rPr lang="en-US" altLang="en-US" sz="1050" dirty="0" smtClean="0">
                <a:latin typeface="Consolas" pitchFamily="49" charset="0"/>
              </a:rPr>
              <a:t>    </a:t>
            </a:r>
            <a:r>
              <a:rPr lang="en-US" altLang="en-US" sz="1050" dirty="0" smtClean="0">
                <a:latin typeface="Consolas" pitchFamily="49" charset="0"/>
              </a:rPr>
              <a:t>}</a:t>
            </a:r>
          </a:p>
          <a:p>
            <a:pPr lvl="1" eaLnBrk="1" hangingPunct="1">
              <a:buFontTx/>
              <a:buNone/>
            </a:pPr>
            <a:endParaRPr lang="en-US" altLang="en-US" sz="1050" dirty="0" smtClean="0">
              <a:latin typeface="Consolas" pitchFamily="49" charset="0"/>
            </a:endParaRPr>
          </a:p>
          <a:p>
            <a:pPr lvl="1" eaLnBrk="1" hangingPunct="1">
              <a:buFontTx/>
              <a:buNone/>
            </a:pPr>
            <a:r>
              <a:rPr lang="en-US" altLang="en-US" sz="1050" dirty="0" smtClean="0">
                <a:latin typeface="Consolas" pitchFamily="49" charset="0"/>
              </a:rPr>
              <a:t>    return </a:t>
            </a:r>
            <a:r>
              <a:rPr lang="en-US" altLang="en-US" sz="1050" dirty="0" err="1" smtClean="0">
                <a:latin typeface="Consolas" pitchFamily="49" charset="0"/>
              </a:rPr>
              <a:t>linear_search</a:t>
            </a:r>
            <a:r>
              <a:rPr lang="en-US" altLang="en-US" sz="1050" dirty="0" smtClean="0">
                <a:latin typeface="Consolas" pitchFamily="49" charset="0"/>
              </a:rPr>
              <a:t>( </a:t>
            </a:r>
            <a:r>
              <a:rPr lang="en-US" altLang="en-US" sz="1050" dirty="0" err="1" smtClean="0">
                <a:latin typeface="Consolas" pitchFamily="49" charset="0"/>
              </a:rPr>
              <a:t>obj</a:t>
            </a:r>
            <a:r>
              <a:rPr lang="en-US" altLang="en-US" sz="1050" dirty="0" smtClean="0">
                <a:latin typeface="Consolas" pitchFamily="49" charset="0"/>
              </a:rPr>
              <a:t>, </a:t>
            </a:r>
            <a:r>
              <a:rPr lang="en-US" altLang="en-US" sz="1050" dirty="0" smtClean="0">
                <a:latin typeface="Consolas" pitchFamily="49" charset="0"/>
              </a:rPr>
              <a:t>array</a:t>
            </a:r>
            <a:r>
              <a:rPr lang="en-US" altLang="en-US" sz="1050" dirty="0" smtClean="0">
                <a:latin typeface="Consolas" pitchFamily="49" charset="0"/>
              </a:rPr>
              <a:t>, a, b );</a:t>
            </a:r>
          </a:p>
          <a:p>
            <a:pPr lvl="1" eaLnBrk="1" hangingPunct="1">
              <a:buFontTx/>
              <a:buNone/>
            </a:pPr>
            <a:r>
              <a:rPr lang="en-US" altLang="en-US" sz="1050" dirty="0" smtClean="0">
                <a:latin typeface="Consolas" pitchFamily="49" charset="0"/>
              </a:rPr>
              <a:t>}</a:t>
            </a:r>
          </a:p>
        </p:txBody>
      </p:sp>
      <p:sp>
        <p:nvSpPr>
          <p:cNvPr id="2" name="Rectangle 1"/>
          <p:cNvSpPr/>
          <p:nvPr/>
        </p:nvSpPr>
        <p:spPr>
          <a:xfrm>
            <a:off x="5039789" y="4648131"/>
            <a:ext cx="3929281" cy="923330"/>
          </a:xfrm>
          <a:prstGeom prst="rect">
            <a:avLst/>
          </a:prstGeom>
        </p:spPr>
        <p:txBody>
          <a:bodyPr wrap="none">
            <a:spAutoFit/>
          </a:bodyPr>
          <a:lstStyle/>
          <a:p>
            <a:r>
              <a:rPr lang="en-US" altLang="en-US" dirty="0" smtClean="0"/>
              <a:t>Based on </a:t>
            </a:r>
            <a:r>
              <a:rPr lang="en-US" altLang="en-US" i="1" dirty="0" smtClean="0"/>
              <a:t>introspective search</a:t>
            </a:r>
            <a:r>
              <a:rPr lang="en-US" altLang="en-US" dirty="0" smtClean="0"/>
              <a:t> which</a:t>
            </a:r>
          </a:p>
          <a:p>
            <a:r>
              <a:rPr lang="en-US" dirty="0" smtClean="0"/>
              <a:t>alternates between interpolation and</a:t>
            </a:r>
            <a:br>
              <a:rPr lang="en-US" dirty="0" smtClean="0"/>
            </a:br>
            <a:r>
              <a:rPr lang="en-US" dirty="0" smtClean="0"/>
              <a:t>binary searches</a:t>
            </a:r>
            <a:endParaRPr lang="en-CA" dirty="0"/>
          </a:p>
        </p:txBody>
      </p:sp>
    </p:spTree>
    <p:extLst>
      <p:ext uri="{BB962C8B-B14F-4D97-AF65-F5344CB8AC3E}">
        <p14:creationId xmlns:p14="http://schemas.microsoft.com/office/powerpoint/2010/main" val="231518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normAutofit/>
          </a:bodyPr>
          <a:lstStyle/>
          <a:p>
            <a:pPr eaLnBrk="1" hangingPunct="1"/>
            <a:r>
              <a:rPr lang="en-US" altLang="en-US" dirty="0" smtClean="0"/>
              <a:t>Run Times of Searching Algorithms</a:t>
            </a:r>
          </a:p>
        </p:txBody>
      </p:sp>
      <p:sp>
        <p:nvSpPr>
          <p:cNvPr id="12291" name="Rectangle 3"/>
          <p:cNvSpPr>
            <a:spLocks noGrp="1" noChangeArrowheads="1"/>
          </p:cNvSpPr>
          <p:nvPr>
            <p:ph type="body" idx="1"/>
          </p:nvPr>
        </p:nvSpPr>
        <p:spPr/>
        <p:txBody>
          <a:bodyPr/>
          <a:lstStyle/>
          <a:p>
            <a:pPr marL="354013" indent="-354013" eaLnBrk="1" hangingPunct="1">
              <a:buNone/>
            </a:pPr>
            <a:r>
              <a:rPr lang="en-US" altLang="en-US" dirty="0" smtClean="0"/>
              <a:t>	Now, the worst case is that of binary search while the best is that of interpolation search</a:t>
            </a:r>
            <a:endParaRPr lang="en-US" altLang="en-US" dirty="0" smtClean="0"/>
          </a:p>
        </p:txBody>
      </p:sp>
      <p:graphicFrame>
        <p:nvGraphicFramePr>
          <p:cNvPr id="5" name="Group 58"/>
          <p:cNvGraphicFramePr>
            <a:graphicFrameLocks noGrp="1"/>
          </p:cNvGraphicFramePr>
          <p:nvPr>
            <p:extLst>
              <p:ext uri="{D42A27DB-BD31-4B8C-83A1-F6EECF244321}">
                <p14:modId xmlns:p14="http://schemas.microsoft.com/office/powerpoint/2010/main" val="3294851956"/>
              </p:ext>
            </p:extLst>
          </p:nvPr>
        </p:nvGraphicFramePr>
        <p:xfrm>
          <a:off x="827088" y="2565400"/>
          <a:ext cx="7080250" cy="2446476"/>
        </p:xfrm>
        <a:graphic>
          <a:graphicData uri="http://schemas.openxmlformats.org/drawingml/2006/table">
            <a:tbl>
              <a:tblPr/>
              <a:tblGrid>
                <a:gridCol w="2508250"/>
                <a:gridCol w="1524000"/>
                <a:gridCol w="1524000"/>
                <a:gridCol w="1524000"/>
              </a:tblGrid>
              <a:tr h="70126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Algorithm</a:t>
                      </a:r>
                    </a:p>
                  </a:txBody>
                  <a:tcPr marT="45734" marB="45734"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Best Case</a:t>
                      </a:r>
                    </a:p>
                  </a:txBody>
                  <a:tcPr marT="45734" marB="45734"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Average Case</a:t>
                      </a:r>
                    </a:p>
                  </a:txBody>
                  <a:tcPr marT="45734" marB="45734"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Worst Case</a:t>
                      </a:r>
                    </a:p>
                  </a:txBody>
                  <a:tcPr marT="45734" marB="45734"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a:noFill/>
                    </a:lnTlToBr>
                    <a:lnBlToTr>
                      <a:noFill/>
                    </a:lnBlToTr>
                    <a:noFill/>
                  </a:tcPr>
                </a:tc>
              </a:tr>
              <a:tr h="4367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Linear </a:t>
                      </a:r>
                      <a:r>
                        <a:rPr kumimoji="0" lang="en-US" sz="2000" b="0" i="0" u="none" strike="noStrike" cap="none" normalizeH="0" baseline="0" dirty="0" smtClean="0">
                          <a:ln>
                            <a:noFill/>
                          </a:ln>
                          <a:solidFill>
                            <a:schemeClr val="tx1"/>
                          </a:solidFill>
                          <a:effectLst/>
                          <a:latin typeface="Arial" charset="0"/>
                        </a:rPr>
                        <a:t>search</a:t>
                      </a:r>
                      <a:endParaRPr kumimoji="0" lang="en-US" sz="2000" b="0" i="0" u="none" strike="noStrike" cap="none" normalizeH="0" baseline="0" dirty="0" smtClean="0">
                        <a:ln>
                          <a:noFill/>
                        </a:ln>
                        <a:solidFill>
                          <a:schemeClr val="tx1"/>
                        </a:solidFill>
                        <a:effectLst/>
                        <a:latin typeface="Arial" charset="0"/>
                      </a:endParaRP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rgbClr val="FF0000"/>
                          </a:solidFill>
                          <a:effectLst/>
                          <a:latin typeface="Times New Roman" pitchFamily="18" charset="0"/>
                        </a:rPr>
                        <a:t>O(</a:t>
                      </a:r>
                      <a:r>
                        <a:rPr kumimoji="0" lang="en-US" sz="2000" b="0" i="1" u="none" strike="noStrike" cap="none" normalizeH="0" baseline="0" dirty="0" smtClean="0">
                          <a:ln>
                            <a:noFill/>
                          </a:ln>
                          <a:solidFill>
                            <a:srgbClr val="FF0000"/>
                          </a:solidFill>
                          <a:effectLst/>
                          <a:latin typeface="Times New Roman" pitchFamily="18" charset="0"/>
                        </a:rPr>
                        <a:t>n</a:t>
                      </a:r>
                      <a:r>
                        <a:rPr kumimoji="0" lang="en-US" sz="2000" b="0" i="0" u="none" strike="noStrike" cap="none" normalizeH="0" baseline="0" dirty="0" smtClean="0">
                          <a:ln>
                            <a:noFill/>
                          </a:ln>
                          <a:solidFill>
                            <a:srgbClr val="FF0000"/>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rgbClr val="FF0000"/>
                          </a:solidFill>
                          <a:effectLst/>
                          <a:latin typeface="Times New Roman" pitchFamily="18" charset="0"/>
                        </a:rPr>
                        <a:t>O(</a:t>
                      </a:r>
                      <a:r>
                        <a:rPr kumimoji="0" lang="en-US" sz="2000" b="0" i="1" u="none" strike="noStrike" cap="none" normalizeH="0" baseline="0" dirty="0" smtClean="0">
                          <a:ln>
                            <a:noFill/>
                          </a:ln>
                          <a:solidFill>
                            <a:srgbClr val="FF0000"/>
                          </a:solidFill>
                          <a:effectLst/>
                          <a:latin typeface="Times New Roman" pitchFamily="18" charset="0"/>
                        </a:rPr>
                        <a:t>n</a:t>
                      </a:r>
                      <a:r>
                        <a:rPr kumimoji="0" lang="en-US" sz="2000" b="0" i="0" u="none" strike="noStrike" cap="none" normalizeH="0" baseline="0" dirty="0" smtClean="0">
                          <a:ln>
                            <a:noFill/>
                          </a:ln>
                          <a:solidFill>
                            <a:srgbClr val="FF0000"/>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rgbClr val="FF0000"/>
                          </a:solidFill>
                          <a:effectLst/>
                          <a:latin typeface="Times New Roman" pitchFamily="18" charset="0"/>
                        </a:rPr>
                        <a:t>O(</a:t>
                      </a:r>
                      <a:r>
                        <a:rPr kumimoji="0" lang="en-US" sz="2000" b="0" i="1" u="none" strike="noStrike" cap="none" normalizeH="0" baseline="0" dirty="0" smtClean="0">
                          <a:ln>
                            <a:noFill/>
                          </a:ln>
                          <a:solidFill>
                            <a:srgbClr val="FF0000"/>
                          </a:solidFill>
                          <a:effectLst/>
                          <a:latin typeface="Times New Roman" pitchFamily="18" charset="0"/>
                        </a:rPr>
                        <a:t>n</a:t>
                      </a:r>
                      <a:r>
                        <a:rPr kumimoji="0" lang="en-US" sz="2000" b="0" i="0" u="none" strike="noStrike" cap="none" normalizeH="0" baseline="0" dirty="0" smtClean="0">
                          <a:ln>
                            <a:noFill/>
                          </a:ln>
                          <a:solidFill>
                            <a:srgbClr val="FF0000"/>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3511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Binary </a:t>
                      </a:r>
                      <a:r>
                        <a:rPr kumimoji="0" lang="en-US" sz="2000" b="0" i="0" u="none" strike="noStrike" cap="none" normalizeH="0" baseline="0" dirty="0" smtClean="0">
                          <a:ln>
                            <a:noFill/>
                          </a:ln>
                          <a:solidFill>
                            <a:schemeClr val="tx1"/>
                          </a:solidFill>
                          <a:effectLst/>
                          <a:latin typeface="Arial" charset="0"/>
                        </a:rPr>
                        <a:t>search</a:t>
                      </a:r>
                      <a:endParaRPr kumimoji="0" lang="en-US" sz="2000" b="0" i="0" u="none" strike="noStrike" cap="none" normalizeH="0" baseline="0" dirty="0" smtClean="0">
                        <a:ln>
                          <a:noFill/>
                        </a:ln>
                        <a:solidFill>
                          <a:schemeClr val="tx1"/>
                        </a:solidFill>
                        <a:effectLst/>
                        <a:latin typeface="Arial" charset="0"/>
                      </a:endParaRP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367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Interpolation </a:t>
                      </a:r>
                      <a:r>
                        <a:rPr kumimoji="0" lang="en-US" sz="2000" b="0" i="0" u="none" strike="noStrike" cap="none" normalizeH="0" baseline="0" dirty="0" smtClean="0">
                          <a:ln>
                            <a:noFill/>
                          </a:ln>
                          <a:solidFill>
                            <a:schemeClr val="tx1"/>
                          </a:solidFill>
                          <a:effectLst/>
                          <a:latin typeface="Arial" charset="0"/>
                        </a:rPr>
                        <a:t>search</a:t>
                      </a:r>
                      <a:endParaRPr kumimoji="0" lang="en-US" sz="2000" b="0" i="0" u="none" strike="noStrike" cap="none" normalizeH="0" baseline="0" dirty="0" smtClean="0">
                        <a:ln>
                          <a:noFill/>
                        </a:ln>
                        <a:solidFill>
                          <a:schemeClr val="tx1"/>
                        </a:solidFill>
                        <a:effectLst/>
                        <a:latin typeface="Arial" charset="0"/>
                      </a:endParaRP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anose="05050102010706020507" pitchFamily="18" charset="2"/>
                        </a:rPr>
                        <a:t>Q</a:t>
                      </a:r>
                      <a:r>
                        <a:rPr kumimoji="0" lang="en-US" sz="2000" b="0" i="0" u="none" strike="noStrike" cap="none" normalizeH="0" baseline="0" dirty="0" smtClean="0">
                          <a:ln>
                            <a:noFill/>
                          </a:ln>
                          <a:solidFill>
                            <a:schemeClr val="tx1"/>
                          </a:solidFill>
                          <a:effectLst/>
                          <a:latin typeface="Times New Roman" pitchFamily="18" charset="0"/>
                        </a:rPr>
                        <a:t>(1</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rgbClr val="FF0000"/>
                          </a:solidFill>
                          <a:effectLst/>
                          <a:latin typeface="Times New Roman" pitchFamily="18" charset="0"/>
                        </a:rPr>
                        <a:t>O(</a:t>
                      </a:r>
                      <a:r>
                        <a:rPr kumimoji="0" lang="en-US" sz="2000" b="0" i="1" u="none" strike="noStrike" cap="none" normalizeH="0" baseline="0" dirty="0" smtClean="0">
                          <a:ln>
                            <a:noFill/>
                          </a:ln>
                          <a:solidFill>
                            <a:srgbClr val="FF0000"/>
                          </a:solidFill>
                          <a:effectLst/>
                          <a:latin typeface="Times New Roman" pitchFamily="18" charset="0"/>
                        </a:rPr>
                        <a:t>n</a:t>
                      </a:r>
                      <a:r>
                        <a:rPr kumimoji="0" lang="en-US" sz="2000" b="0" i="0" u="none" strike="noStrike" cap="none" normalizeH="0" baseline="0" dirty="0" smtClean="0">
                          <a:ln>
                            <a:noFill/>
                          </a:ln>
                          <a:solidFill>
                            <a:srgbClr val="FF0000"/>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43670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Harder search</a:t>
                      </a:r>
                      <a:endParaRPr kumimoji="0" lang="en-US" sz="2000" b="0" i="0" u="none" strike="noStrike" cap="none" normalizeH="0" baseline="0" dirty="0" smtClean="0">
                        <a:ln>
                          <a:noFill/>
                        </a:ln>
                        <a:solidFill>
                          <a:schemeClr val="tx1"/>
                        </a:solidFill>
                        <a:effectLst/>
                        <a:latin typeface="Arial" charset="0"/>
                      </a:endParaRP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anose="05050102010706020507" pitchFamily="18" charset="2"/>
                        </a:rPr>
                        <a:t>Q</a:t>
                      </a:r>
                      <a:r>
                        <a:rPr kumimoji="0" lang="en-US" sz="2000" b="0" i="0" u="none" strike="noStrike" cap="none" normalizeH="0" baseline="0" dirty="0" smtClean="0">
                          <a:ln>
                            <a:noFill/>
                          </a:ln>
                          <a:solidFill>
                            <a:schemeClr val="tx1"/>
                          </a:solidFill>
                          <a:effectLst/>
                          <a:latin typeface="Times New Roman" pitchFamily="18" charset="0"/>
                        </a:rPr>
                        <a:t>(1)</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endParaRPr kumimoji="0" lang="en-US" sz="2000" b="0" i="0" u="none" strike="noStrike" cap="none" normalizeH="0" baseline="0" dirty="0" smtClean="0">
                        <a:ln>
                          <a:noFill/>
                        </a:ln>
                        <a:solidFill>
                          <a:schemeClr val="tx1"/>
                        </a:solidFill>
                        <a:effectLst/>
                        <a:latin typeface="Times New Roman" pitchFamily="18" charset="0"/>
                      </a:endParaRPr>
                    </a:p>
                  </a:txBody>
                  <a:tcPr marT="45734" marB="4573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5257275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en-US" dirty="0" smtClean="0"/>
              <a:t>Summary</a:t>
            </a:r>
            <a:endParaRPr lang="en-US" altLang="en-US" dirty="0" smtClean="0"/>
          </a:p>
        </p:txBody>
      </p:sp>
      <p:sp>
        <p:nvSpPr>
          <p:cNvPr id="13315" name="Rectangle 3"/>
          <p:cNvSpPr>
            <a:spLocks noGrp="1" noChangeArrowheads="1"/>
          </p:cNvSpPr>
          <p:nvPr>
            <p:ph type="body" idx="1"/>
          </p:nvPr>
        </p:nvSpPr>
        <p:spPr/>
        <p:txBody>
          <a:bodyPr/>
          <a:lstStyle/>
          <a:p>
            <a:pPr marL="360363" indent="-360363" eaLnBrk="1" hangingPunct="1">
              <a:buNone/>
            </a:pPr>
            <a:r>
              <a:rPr lang="en-US" altLang="en-US" dirty="0" smtClean="0"/>
              <a:t>	Searching a list </a:t>
            </a:r>
            <a:r>
              <a:rPr lang="en-US" altLang="en-US" dirty="0" smtClean="0"/>
              <a:t>is reasonably straight-forward, but there are some twists</a:t>
            </a:r>
            <a:endParaRPr lang="en-US" altLang="en-US" dirty="0" smtClean="0"/>
          </a:p>
          <a:p>
            <a:pPr lvl="1" eaLnBrk="1" hangingPunct="1"/>
            <a:r>
              <a:rPr lang="en-US" altLang="en-US" dirty="0" smtClean="0"/>
              <a:t>In some cases, a linear search is simply quicker</a:t>
            </a:r>
            <a:endParaRPr lang="en-US" altLang="en-US" dirty="0" smtClean="0"/>
          </a:p>
          <a:p>
            <a:pPr lvl="1" eaLnBrk="1" hangingPunct="1"/>
            <a:r>
              <a:rPr lang="en-US" altLang="en-US" dirty="0" smtClean="0"/>
              <a:t>Binary search has logarithmic run times</a:t>
            </a:r>
          </a:p>
          <a:p>
            <a:pPr lvl="1" eaLnBrk="1" hangingPunct="1"/>
            <a:r>
              <a:rPr lang="en-US" altLang="en-US" dirty="0" smtClean="0"/>
              <a:t>Interpolation search can be very good in specific cases</a:t>
            </a:r>
          </a:p>
          <a:p>
            <a:pPr lvl="1" eaLnBrk="1" hangingPunct="1"/>
            <a:r>
              <a:rPr lang="en-US" altLang="en-US" dirty="0" smtClean="0"/>
              <a:t>A hybrid prevents the worst-case scenario for an interpolation search</a:t>
            </a:r>
            <a:endParaRPr lang="en-US" altLang="en-US" dirty="0" smtClean="0"/>
          </a:p>
        </p:txBody>
      </p:sp>
    </p:spTree>
    <p:extLst>
      <p:ext uri="{BB962C8B-B14F-4D97-AF65-F5344CB8AC3E}">
        <p14:creationId xmlns:p14="http://schemas.microsoft.com/office/powerpoint/2010/main" val="18620963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Wikipedia, </a:t>
            </a:r>
            <a:r>
              <a:rPr lang="en-US" sz="1400" dirty="0">
                <a:latin typeface="Arial" charset="0"/>
                <a:cs typeface="Arial" charset="0"/>
              </a:rPr>
              <a:t>http://en.wikipedia.org/wiki/Search_algorithm</a:t>
            </a:r>
            <a:endParaRPr lang="en-US" sz="1400" dirty="0" smtClean="0">
              <a:latin typeface="Arial" charset="0"/>
              <a:cs typeface="Arial" charset="0"/>
            </a:endParaRP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p:txBody>
          <a:bodyPr>
            <a:normAutofit/>
          </a:bodyPr>
          <a:lstStyle/>
          <a:p>
            <a:pPr eaLnBrk="1" hangingPunct="1"/>
            <a:r>
              <a:rPr lang="en-US" altLang="en-US" dirty="0" smtClean="0"/>
              <a:t>Outline</a:t>
            </a:r>
          </a:p>
        </p:txBody>
      </p:sp>
      <p:sp>
        <p:nvSpPr>
          <p:cNvPr id="3075" name="Rectangle 3"/>
          <p:cNvSpPr>
            <a:spLocks noGrp="1" noChangeArrowheads="1"/>
          </p:cNvSpPr>
          <p:nvPr>
            <p:ph type="body" idx="1"/>
          </p:nvPr>
        </p:nvSpPr>
        <p:spPr/>
        <p:txBody>
          <a:bodyPr/>
          <a:lstStyle/>
          <a:p>
            <a:pPr marL="354013" indent="-354013" eaLnBrk="1" hangingPunct="1">
              <a:buNone/>
            </a:pPr>
            <a:r>
              <a:rPr lang="en-US" altLang="en-US" dirty="0" smtClean="0"/>
              <a:t>	In </a:t>
            </a:r>
            <a:r>
              <a:rPr lang="en-US" altLang="en-US" dirty="0" smtClean="0"/>
              <a:t>this presentation, we will cover:</a:t>
            </a:r>
          </a:p>
          <a:p>
            <a:pPr lvl="1" eaLnBrk="1" hangingPunct="1"/>
            <a:r>
              <a:rPr lang="en-US" altLang="en-US" dirty="0" smtClean="0"/>
              <a:t>Linear search</a:t>
            </a:r>
          </a:p>
          <a:p>
            <a:pPr lvl="1" eaLnBrk="1" hangingPunct="1"/>
            <a:r>
              <a:rPr lang="en-US" altLang="en-US" dirty="0" smtClean="0"/>
              <a:t>Binary search</a:t>
            </a:r>
          </a:p>
          <a:p>
            <a:pPr lvl="1" eaLnBrk="1" hangingPunct="1"/>
            <a:r>
              <a:rPr lang="en-US" altLang="en-US" dirty="0" smtClean="0"/>
              <a:t>Interpolation search, and</a:t>
            </a:r>
          </a:p>
          <a:p>
            <a:pPr lvl="1" eaLnBrk="1" hangingPunct="1"/>
            <a:r>
              <a:rPr lang="en-US" altLang="en-US" dirty="0" smtClean="0"/>
              <a:t>A hybrid of these three</a:t>
            </a:r>
            <a:endParaRPr lang="en-US" altLang="en-US" dirty="0" smtClean="0">
              <a:latin typeface="Times New Roman" pitchFamily="18" charset="0"/>
            </a:endParaRPr>
          </a:p>
        </p:txBody>
      </p:sp>
    </p:spTree>
    <p:extLst>
      <p:ext uri="{BB962C8B-B14F-4D97-AF65-F5344CB8AC3E}">
        <p14:creationId xmlns:p14="http://schemas.microsoft.com/office/powerpoint/2010/main" val="30602714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normAutofit/>
          </a:bodyPr>
          <a:lstStyle/>
          <a:p>
            <a:pPr eaLnBrk="1" hangingPunct="1"/>
            <a:r>
              <a:rPr lang="en-US" altLang="en-US" dirty="0" smtClean="0"/>
              <a:t>Linear </a:t>
            </a:r>
            <a:r>
              <a:rPr lang="en-US" altLang="en-US" dirty="0" smtClean="0"/>
              <a:t>search</a:t>
            </a:r>
            <a:endParaRPr lang="en-US" altLang="en-US" dirty="0" smtClean="0"/>
          </a:p>
        </p:txBody>
      </p:sp>
      <p:sp>
        <p:nvSpPr>
          <p:cNvPr id="4099" name="Rectangle 3"/>
          <p:cNvSpPr>
            <a:spLocks noGrp="1" noChangeArrowheads="1"/>
          </p:cNvSpPr>
          <p:nvPr>
            <p:ph type="body" idx="1"/>
          </p:nvPr>
        </p:nvSpPr>
        <p:spPr/>
        <p:txBody>
          <a:bodyPr/>
          <a:lstStyle/>
          <a:p>
            <a:pPr marL="354013" indent="-354013" eaLnBrk="1" hangingPunct="1">
              <a:buNone/>
            </a:pPr>
            <a:r>
              <a:rPr lang="en-US" altLang="en-US" dirty="0" smtClean="0"/>
              <a:t>	Linearly </a:t>
            </a:r>
            <a:r>
              <a:rPr lang="en-US" altLang="en-US" dirty="0" smtClean="0"/>
              <a:t>searching an ordered list is straight-forward</a:t>
            </a:r>
            <a:r>
              <a:rPr lang="en-US" altLang="en-US" dirty="0" smtClean="0"/>
              <a:t>:</a:t>
            </a:r>
          </a:p>
          <a:p>
            <a:pPr lvl="1" eaLnBrk="1" hangingPunct="1"/>
            <a:r>
              <a:rPr lang="en-US" altLang="en-US" dirty="0" smtClean="0"/>
              <a:t>We will always search on the interval </a:t>
            </a:r>
            <a:r>
              <a:rPr lang="en-US" altLang="en-US" dirty="0" smtClean="0">
                <a:latin typeface="Times New Roman" panose="02020603050405020304" pitchFamily="18" charset="0"/>
                <a:cs typeface="Times New Roman" panose="02020603050405020304" pitchFamily="18" charset="0"/>
              </a:rPr>
              <a:t>[</a:t>
            </a:r>
            <a:r>
              <a:rPr lang="en-US" altLang="en-US" i="1" dirty="0" smtClean="0">
                <a:latin typeface="Times New Roman" panose="02020603050405020304" pitchFamily="18" charset="0"/>
                <a:cs typeface="Times New Roman" panose="02020603050405020304" pitchFamily="18" charset="0"/>
              </a:rPr>
              <a:t>a</a:t>
            </a:r>
            <a:r>
              <a:rPr lang="en-US" altLang="en-US" dirty="0" smtClean="0">
                <a:latin typeface="Times New Roman" panose="02020603050405020304" pitchFamily="18" charset="0"/>
                <a:cs typeface="Times New Roman" panose="02020603050405020304" pitchFamily="18" charset="0"/>
              </a:rPr>
              <a:t>, </a:t>
            </a:r>
            <a:r>
              <a:rPr lang="en-US" altLang="en-US" i="1" dirty="0" smtClean="0">
                <a:latin typeface="Times New Roman" panose="02020603050405020304" pitchFamily="18" charset="0"/>
                <a:cs typeface="Times New Roman" panose="02020603050405020304" pitchFamily="18" charset="0"/>
              </a:rPr>
              <a:t>b</a:t>
            </a:r>
            <a:r>
              <a:rPr lang="en-US" altLang="en-US" dirty="0" smtClean="0">
                <a:latin typeface="Times New Roman" panose="02020603050405020304" pitchFamily="18" charset="0"/>
                <a:cs typeface="Times New Roman" panose="02020603050405020304" pitchFamily="18" charset="0"/>
              </a:rPr>
              <a:t>]</a:t>
            </a:r>
            <a:endParaRPr lang="en-US" altLang="en-US" dirty="0" smtClean="0">
              <a:latin typeface="Times New Roman" panose="02020603050405020304" pitchFamily="18" charset="0"/>
              <a:cs typeface="Times New Roman" panose="02020603050405020304" pitchFamily="18" charset="0"/>
            </a:endParaRPr>
          </a:p>
          <a:p>
            <a:pPr lvl="2" eaLnBrk="1" hangingPunct="1">
              <a:buFontTx/>
              <a:buNone/>
            </a:pPr>
            <a:r>
              <a:rPr lang="en-US" altLang="en-US" sz="1400" dirty="0" smtClean="0">
                <a:latin typeface="Consolas" pitchFamily="49" charset="0"/>
              </a:rPr>
              <a:t>template </a:t>
            </a:r>
            <a:r>
              <a:rPr lang="en-US" altLang="en-US" sz="1400" dirty="0" smtClean="0">
                <a:latin typeface="Consolas" pitchFamily="49" charset="0"/>
              </a:rPr>
              <a:t>&lt;typename Type</a:t>
            </a:r>
            <a:r>
              <a:rPr lang="en-US" altLang="en-US" sz="1400" dirty="0" smtClean="0">
                <a:latin typeface="Consolas" pitchFamily="49" charset="0"/>
              </a:rPr>
              <a:t>&gt;</a:t>
            </a:r>
            <a:r>
              <a:rPr lang="en-US" altLang="en-US" sz="1800" dirty="0" smtClean="0">
                <a:latin typeface="Consolas" pitchFamily="49" charset="0"/>
              </a:rPr>
              <a:t> </a:t>
            </a:r>
            <a:endParaRPr lang="en-US" altLang="en-US" sz="1400" dirty="0" smtClean="0">
              <a:latin typeface="Consolas" pitchFamily="49" charset="0"/>
            </a:endParaRPr>
          </a:p>
          <a:p>
            <a:pPr lvl="2" eaLnBrk="1" hangingPunct="1">
              <a:buFontTx/>
              <a:buNone/>
            </a:pPr>
            <a:r>
              <a:rPr lang="en-US" altLang="en-US" sz="1400" dirty="0" err="1" smtClean="0">
                <a:latin typeface="Consolas" pitchFamily="49" charset="0"/>
              </a:rPr>
              <a:t>bool</a:t>
            </a:r>
            <a:r>
              <a:rPr lang="en-US" altLang="en-US" sz="1400" dirty="0" smtClean="0">
                <a:latin typeface="Consolas" pitchFamily="49" charset="0"/>
              </a:rPr>
              <a:t> </a:t>
            </a:r>
            <a:r>
              <a:rPr lang="en-US" altLang="en-US" sz="1400" dirty="0" err="1" smtClean="0">
                <a:latin typeface="Consolas" pitchFamily="49" charset="0"/>
              </a:rPr>
              <a:t>linear_search</a:t>
            </a:r>
            <a:r>
              <a:rPr lang="en-US" altLang="en-US" sz="1400" dirty="0" smtClean="0">
                <a:latin typeface="Consolas" pitchFamily="49" charset="0"/>
              </a:rPr>
              <a:t>( Type </a:t>
            </a:r>
            <a:r>
              <a:rPr lang="en-US" altLang="en-US" sz="1400" dirty="0" err="1" smtClean="0">
                <a:latin typeface="Consolas" pitchFamily="49" charset="0"/>
              </a:rPr>
              <a:t>const</a:t>
            </a:r>
            <a:r>
              <a:rPr lang="en-US" altLang="en-US" sz="1400" dirty="0" smtClean="0">
                <a:latin typeface="Consolas" pitchFamily="49" charset="0"/>
              </a:rPr>
              <a:t> &amp;</a:t>
            </a:r>
            <a:r>
              <a:rPr lang="en-US" altLang="en-US" sz="1400" dirty="0" err="1" smtClean="0">
                <a:latin typeface="Consolas" pitchFamily="49" charset="0"/>
              </a:rPr>
              <a:t>obj</a:t>
            </a:r>
            <a:r>
              <a:rPr lang="en-US" altLang="en-US" sz="1400" dirty="0" smtClean="0">
                <a:latin typeface="Consolas" pitchFamily="49" charset="0"/>
              </a:rPr>
              <a:t>, Type *array, </a:t>
            </a:r>
            <a:r>
              <a:rPr lang="en-US" altLang="en-US" sz="1400" dirty="0" err="1" smtClean="0">
                <a:latin typeface="Consolas" pitchFamily="49" charset="0"/>
              </a:rPr>
              <a:t>int</a:t>
            </a:r>
            <a:r>
              <a:rPr lang="en-US" altLang="en-US" sz="1400" dirty="0" smtClean="0">
                <a:latin typeface="Consolas" pitchFamily="49" charset="0"/>
              </a:rPr>
              <a:t> a, </a:t>
            </a:r>
            <a:r>
              <a:rPr lang="en-US" altLang="en-US" sz="1400" dirty="0" err="1" smtClean="0">
                <a:latin typeface="Consolas" pitchFamily="49" charset="0"/>
              </a:rPr>
              <a:t>int</a:t>
            </a:r>
            <a:r>
              <a:rPr lang="en-US" altLang="en-US" sz="1400" dirty="0" smtClean="0">
                <a:latin typeface="Consolas" pitchFamily="49" charset="0"/>
              </a:rPr>
              <a:t> b ) {</a:t>
            </a:r>
          </a:p>
          <a:p>
            <a:pPr lvl="2" eaLnBrk="1" hangingPunct="1">
              <a:buFontTx/>
              <a:buNone/>
            </a:pPr>
            <a:r>
              <a:rPr lang="en-US" altLang="en-US" sz="1400" dirty="0" smtClean="0">
                <a:latin typeface="Consolas" pitchFamily="49" charset="0"/>
              </a:rPr>
              <a:t>    for ( </a:t>
            </a:r>
            <a:r>
              <a:rPr lang="en-US" altLang="en-US" sz="1400" dirty="0" err="1" smtClean="0">
                <a:latin typeface="Consolas" pitchFamily="49" charset="0"/>
              </a:rPr>
              <a:t>int</a:t>
            </a:r>
            <a:r>
              <a:rPr lang="en-US" altLang="en-US" sz="1400" dirty="0" smtClean="0">
                <a:latin typeface="Consolas" pitchFamily="49" charset="0"/>
              </a:rPr>
              <a:t> </a:t>
            </a:r>
            <a:r>
              <a:rPr lang="en-US" altLang="en-US" sz="1400" dirty="0" err="1" smtClean="0">
                <a:latin typeface="Consolas" pitchFamily="49" charset="0"/>
              </a:rPr>
              <a:t>i</a:t>
            </a:r>
            <a:r>
              <a:rPr lang="en-US" altLang="en-US" sz="1400" dirty="0" smtClean="0">
                <a:latin typeface="Consolas" pitchFamily="49" charset="0"/>
              </a:rPr>
              <a:t> = a; </a:t>
            </a:r>
            <a:r>
              <a:rPr lang="en-US" altLang="en-US" sz="1400" dirty="0" err="1" smtClean="0">
                <a:latin typeface="Consolas" pitchFamily="49" charset="0"/>
              </a:rPr>
              <a:t>i</a:t>
            </a:r>
            <a:r>
              <a:rPr lang="en-US" altLang="en-US" sz="1400" dirty="0" smtClean="0">
                <a:latin typeface="Consolas" pitchFamily="49" charset="0"/>
              </a:rPr>
              <a:t> </a:t>
            </a:r>
            <a:r>
              <a:rPr lang="en-US" altLang="en-US" sz="1400" dirty="0" smtClean="0">
                <a:latin typeface="Consolas" pitchFamily="49" charset="0"/>
              </a:rPr>
              <a:t>&lt;= </a:t>
            </a:r>
            <a:r>
              <a:rPr lang="en-US" altLang="en-US" sz="1400" dirty="0" smtClean="0">
                <a:latin typeface="Consolas" pitchFamily="49" charset="0"/>
              </a:rPr>
              <a:t>b; ++</a:t>
            </a:r>
            <a:r>
              <a:rPr lang="en-US" altLang="en-US" sz="1400" dirty="0" err="1" smtClean="0">
                <a:latin typeface="Consolas" pitchFamily="49" charset="0"/>
              </a:rPr>
              <a:t>i</a:t>
            </a:r>
            <a:r>
              <a:rPr lang="en-US" altLang="en-US" sz="1400" dirty="0" smtClean="0">
                <a:latin typeface="Consolas" pitchFamily="49" charset="0"/>
              </a:rPr>
              <a:t> ) {</a:t>
            </a:r>
          </a:p>
          <a:p>
            <a:pPr lvl="2" eaLnBrk="1" hangingPunct="1">
              <a:buFontTx/>
              <a:buNone/>
            </a:pPr>
            <a:r>
              <a:rPr lang="en-US" altLang="en-US" sz="1400" dirty="0" smtClean="0">
                <a:latin typeface="Consolas" pitchFamily="49" charset="0"/>
              </a:rPr>
              <a:t>        if ( array[</a:t>
            </a:r>
            <a:r>
              <a:rPr lang="en-US" altLang="en-US" sz="1400" dirty="0" err="1" smtClean="0">
                <a:latin typeface="Consolas" pitchFamily="49" charset="0"/>
              </a:rPr>
              <a:t>i</a:t>
            </a:r>
            <a:r>
              <a:rPr lang="en-US" altLang="en-US" sz="1400" dirty="0" smtClean="0">
                <a:latin typeface="Consolas" pitchFamily="49" charset="0"/>
              </a:rPr>
              <a:t>] == </a:t>
            </a:r>
            <a:r>
              <a:rPr lang="en-US" altLang="en-US" sz="1400" dirty="0" err="1" smtClean="0">
                <a:latin typeface="Consolas" pitchFamily="49" charset="0"/>
              </a:rPr>
              <a:t>obj</a:t>
            </a:r>
            <a:r>
              <a:rPr lang="en-US" altLang="en-US" sz="1400" dirty="0" smtClean="0">
                <a:latin typeface="Consolas" pitchFamily="49" charset="0"/>
              </a:rPr>
              <a:t> ) {</a:t>
            </a:r>
          </a:p>
          <a:p>
            <a:pPr lvl="2" eaLnBrk="1" hangingPunct="1">
              <a:buFontTx/>
              <a:buNone/>
            </a:pPr>
            <a:r>
              <a:rPr lang="en-US" altLang="en-US" sz="1400" dirty="0" smtClean="0">
                <a:latin typeface="Consolas" pitchFamily="49" charset="0"/>
              </a:rPr>
              <a:t>              return true;</a:t>
            </a:r>
          </a:p>
          <a:p>
            <a:pPr lvl="2" eaLnBrk="1" hangingPunct="1">
              <a:buFontTx/>
              <a:buNone/>
            </a:pPr>
            <a:r>
              <a:rPr lang="en-US" altLang="en-US" sz="1400" dirty="0" smtClean="0">
                <a:latin typeface="Consolas" pitchFamily="49" charset="0"/>
              </a:rPr>
              <a:t>        }</a:t>
            </a:r>
          </a:p>
          <a:p>
            <a:pPr lvl="2" eaLnBrk="1" hangingPunct="1">
              <a:buFontTx/>
              <a:buNone/>
            </a:pPr>
            <a:r>
              <a:rPr lang="en-US" altLang="en-US" sz="1400" dirty="0" smtClean="0">
                <a:latin typeface="Consolas" pitchFamily="49" charset="0"/>
              </a:rPr>
              <a:t>    }</a:t>
            </a:r>
          </a:p>
          <a:p>
            <a:pPr lvl="2" eaLnBrk="1" hangingPunct="1">
              <a:buFontTx/>
              <a:buNone/>
            </a:pPr>
            <a:endParaRPr lang="en-US" altLang="en-US" sz="1400" dirty="0" smtClean="0">
              <a:latin typeface="Consolas" pitchFamily="49" charset="0"/>
            </a:endParaRPr>
          </a:p>
          <a:p>
            <a:pPr lvl="2" eaLnBrk="1" hangingPunct="1">
              <a:buFontTx/>
              <a:buNone/>
            </a:pPr>
            <a:r>
              <a:rPr lang="en-US" altLang="en-US" sz="1400" dirty="0" smtClean="0">
                <a:latin typeface="Consolas" pitchFamily="49" charset="0"/>
              </a:rPr>
              <a:t>    return false;</a:t>
            </a:r>
          </a:p>
          <a:p>
            <a:pPr lvl="2" eaLnBrk="1" hangingPunct="1">
              <a:buFontTx/>
              <a:buNone/>
            </a:pPr>
            <a:r>
              <a:rPr lang="en-US" altLang="en-US" sz="1400" dirty="0" smtClean="0">
                <a:latin typeface="Consolas" pitchFamily="49" charset="0"/>
              </a:rPr>
              <a:t>}</a:t>
            </a:r>
          </a:p>
        </p:txBody>
      </p:sp>
    </p:spTree>
    <p:extLst>
      <p:ext uri="{BB962C8B-B14F-4D97-AF65-F5344CB8AC3E}">
        <p14:creationId xmlns:p14="http://schemas.microsoft.com/office/powerpoint/2010/main" val="42060371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normAutofit/>
          </a:bodyPr>
          <a:lstStyle/>
          <a:p>
            <a:pPr eaLnBrk="1" hangingPunct="1"/>
            <a:r>
              <a:rPr lang="en-US" altLang="en-US" dirty="0" smtClean="0"/>
              <a:t>Binary </a:t>
            </a:r>
            <a:r>
              <a:rPr lang="en-US" altLang="en-US" dirty="0" smtClean="0"/>
              <a:t>search</a:t>
            </a:r>
            <a:endParaRPr lang="en-US" altLang="en-US" dirty="0" smtClean="0"/>
          </a:p>
        </p:txBody>
      </p:sp>
      <p:sp>
        <p:nvSpPr>
          <p:cNvPr id="5123" name="Rectangle 3"/>
          <p:cNvSpPr>
            <a:spLocks noGrp="1" noChangeArrowheads="1"/>
          </p:cNvSpPr>
          <p:nvPr>
            <p:ph type="body" idx="1"/>
          </p:nvPr>
        </p:nvSpPr>
        <p:spPr/>
        <p:txBody>
          <a:bodyPr/>
          <a:lstStyle/>
          <a:p>
            <a:pPr marL="354013" indent="-354013" eaLnBrk="1" hangingPunct="1">
              <a:buNone/>
            </a:pPr>
            <a:r>
              <a:rPr lang="en-US" altLang="en-US" dirty="0" smtClean="0"/>
              <a:t>	A </a:t>
            </a:r>
            <a:r>
              <a:rPr lang="en-US" altLang="en-US" dirty="0" smtClean="0"/>
              <a:t>binary search tests the middle entry and continues searching either the left or right halves, as appropriate:</a:t>
            </a:r>
          </a:p>
          <a:p>
            <a:pPr lvl="2" eaLnBrk="1" hangingPunct="1">
              <a:buFontTx/>
              <a:buNone/>
            </a:pPr>
            <a:endParaRPr lang="en-US" altLang="en-US" sz="500" dirty="0" smtClean="0">
              <a:latin typeface="Consolas" pitchFamily="49" charset="0"/>
            </a:endParaRPr>
          </a:p>
          <a:p>
            <a:pPr lvl="2" eaLnBrk="1" hangingPunct="1">
              <a:buFontTx/>
              <a:buNone/>
            </a:pPr>
            <a:r>
              <a:rPr lang="en-US" altLang="en-US" sz="1400" dirty="0" smtClean="0">
                <a:latin typeface="Consolas" pitchFamily="49" charset="0"/>
              </a:rPr>
              <a:t>template </a:t>
            </a:r>
            <a:r>
              <a:rPr lang="en-US" altLang="en-US" sz="1400" dirty="0" smtClean="0">
                <a:latin typeface="Consolas" pitchFamily="49" charset="0"/>
              </a:rPr>
              <a:t>&lt;typename Type&gt;</a:t>
            </a:r>
          </a:p>
          <a:p>
            <a:pPr lvl="2" eaLnBrk="1" hangingPunct="1">
              <a:buFontTx/>
              <a:buNone/>
            </a:pPr>
            <a:r>
              <a:rPr lang="en-US" altLang="en-US" sz="1400" dirty="0" err="1" smtClean="0">
                <a:latin typeface="Consolas" pitchFamily="49" charset="0"/>
              </a:rPr>
              <a:t>bool</a:t>
            </a:r>
            <a:r>
              <a:rPr lang="en-US" altLang="en-US" sz="1400" dirty="0" smtClean="0">
                <a:latin typeface="Consolas" pitchFamily="49" charset="0"/>
              </a:rPr>
              <a:t> </a:t>
            </a:r>
            <a:r>
              <a:rPr lang="en-US" altLang="en-US" sz="1400" dirty="0" err="1" smtClean="0">
                <a:latin typeface="Consolas" pitchFamily="49" charset="0"/>
              </a:rPr>
              <a:t>binary_search</a:t>
            </a:r>
            <a:r>
              <a:rPr lang="en-US" altLang="en-US" sz="1400" dirty="0" smtClean="0">
                <a:latin typeface="Consolas" pitchFamily="49" charset="0"/>
              </a:rPr>
              <a:t>( </a:t>
            </a:r>
            <a:r>
              <a:rPr lang="en-US" altLang="en-US" sz="1400" dirty="0" smtClean="0">
                <a:latin typeface="Consolas" pitchFamily="49" charset="0"/>
              </a:rPr>
              <a:t>Type </a:t>
            </a:r>
            <a:r>
              <a:rPr lang="en-US" altLang="en-US" sz="1400" dirty="0" err="1" smtClean="0">
                <a:latin typeface="Consolas" pitchFamily="49" charset="0"/>
              </a:rPr>
              <a:t>const</a:t>
            </a:r>
            <a:r>
              <a:rPr lang="en-US" altLang="en-US" sz="1400" dirty="0" smtClean="0">
                <a:latin typeface="Consolas" pitchFamily="49" charset="0"/>
              </a:rPr>
              <a:t> &amp;</a:t>
            </a:r>
            <a:r>
              <a:rPr lang="en-US" altLang="en-US" sz="1400" dirty="0" err="1" smtClean="0">
                <a:latin typeface="Consolas" pitchFamily="49" charset="0"/>
              </a:rPr>
              <a:t>obj</a:t>
            </a:r>
            <a:r>
              <a:rPr lang="en-US" altLang="en-US" sz="1400" dirty="0" smtClean="0">
                <a:latin typeface="Consolas" pitchFamily="49" charset="0"/>
              </a:rPr>
              <a:t>, Type *array, </a:t>
            </a:r>
            <a:r>
              <a:rPr lang="en-US" altLang="en-US" sz="1400" dirty="0" err="1" smtClean="0">
                <a:latin typeface="Consolas" pitchFamily="49" charset="0"/>
              </a:rPr>
              <a:t>int</a:t>
            </a:r>
            <a:r>
              <a:rPr lang="en-US" altLang="en-US" sz="1400" dirty="0" smtClean="0">
                <a:latin typeface="Consolas" pitchFamily="49" charset="0"/>
              </a:rPr>
              <a:t> a, </a:t>
            </a:r>
            <a:r>
              <a:rPr lang="en-US" altLang="en-US" sz="1400" dirty="0" err="1" smtClean="0">
                <a:latin typeface="Consolas" pitchFamily="49" charset="0"/>
              </a:rPr>
              <a:t>int</a:t>
            </a:r>
            <a:r>
              <a:rPr lang="en-US" altLang="en-US" sz="1400" dirty="0" smtClean="0">
                <a:latin typeface="Consolas" pitchFamily="49" charset="0"/>
              </a:rPr>
              <a:t> c ) {</a:t>
            </a:r>
          </a:p>
          <a:p>
            <a:pPr lvl="2" eaLnBrk="1" hangingPunct="1">
              <a:buFontTx/>
              <a:buNone/>
            </a:pPr>
            <a:r>
              <a:rPr lang="en-US" altLang="en-US" sz="1400" dirty="0" smtClean="0">
                <a:latin typeface="Consolas" pitchFamily="49" charset="0"/>
              </a:rPr>
              <a:t>    while ( a </a:t>
            </a:r>
            <a:r>
              <a:rPr lang="en-US" altLang="en-US" sz="1400" dirty="0" smtClean="0">
                <a:latin typeface="Consolas" pitchFamily="49" charset="0"/>
              </a:rPr>
              <a:t>&lt;= </a:t>
            </a:r>
            <a:r>
              <a:rPr lang="en-US" altLang="en-US" sz="1400" dirty="0" smtClean="0">
                <a:latin typeface="Consolas" pitchFamily="49" charset="0"/>
              </a:rPr>
              <a:t>c ) {</a:t>
            </a:r>
          </a:p>
          <a:p>
            <a:pPr lvl="2" eaLnBrk="1" hangingPunct="1">
              <a:buFontTx/>
              <a:buNone/>
            </a:pPr>
            <a:r>
              <a:rPr lang="en-US" altLang="en-US" sz="1400" dirty="0" smtClean="0">
                <a:latin typeface="Consolas" pitchFamily="49" charset="0"/>
              </a:rPr>
              <a:t>        </a:t>
            </a:r>
            <a:r>
              <a:rPr lang="en-US" altLang="en-US" sz="1400" dirty="0" err="1" smtClean="0">
                <a:latin typeface="Consolas" pitchFamily="49" charset="0"/>
              </a:rPr>
              <a:t>int</a:t>
            </a:r>
            <a:r>
              <a:rPr lang="en-US" altLang="en-US" sz="1400" dirty="0" smtClean="0">
                <a:latin typeface="Consolas" pitchFamily="49" charset="0"/>
              </a:rPr>
              <a:t> b = </a:t>
            </a:r>
            <a:r>
              <a:rPr lang="en-US" altLang="en-US" sz="1400" dirty="0" smtClean="0">
                <a:latin typeface="Consolas" pitchFamily="49" charset="0"/>
              </a:rPr>
              <a:t>a + (c - a)/</a:t>
            </a:r>
            <a:r>
              <a:rPr lang="en-US" altLang="en-US" sz="1400" dirty="0" smtClean="0">
                <a:latin typeface="Consolas" pitchFamily="49" charset="0"/>
              </a:rPr>
              <a:t>2;</a:t>
            </a:r>
          </a:p>
          <a:p>
            <a:pPr lvl="2" eaLnBrk="1" hangingPunct="1">
              <a:buFontTx/>
              <a:buNone/>
            </a:pPr>
            <a:endParaRPr lang="en-US" altLang="en-US" sz="1400" dirty="0" smtClean="0">
              <a:latin typeface="Consolas" pitchFamily="49" charset="0"/>
            </a:endParaRPr>
          </a:p>
          <a:p>
            <a:pPr lvl="2" eaLnBrk="1" hangingPunct="1">
              <a:buFontTx/>
              <a:buNone/>
            </a:pPr>
            <a:r>
              <a:rPr lang="en-US" altLang="en-US" sz="1400" dirty="0" smtClean="0">
                <a:latin typeface="Consolas" pitchFamily="49" charset="0"/>
              </a:rPr>
              <a:t>        if ( </a:t>
            </a:r>
            <a:r>
              <a:rPr lang="en-US" altLang="en-US" sz="1400" dirty="0" err="1" smtClean="0">
                <a:latin typeface="Consolas" pitchFamily="49" charset="0"/>
              </a:rPr>
              <a:t>obj</a:t>
            </a:r>
            <a:r>
              <a:rPr lang="en-US" altLang="en-US" sz="1400" dirty="0" smtClean="0">
                <a:latin typeface="Consolas" pitchFamily="49" charset="0"/>
              </a:rPr>
              <a:t> == array[b] ) {</a:t>
            </a:r>
          </a:p>
          <a:p>
            <a:pPr lvl="2" eaLnBrk="1" hangingPunct="1">
              <a:buFontTx/>
              <a:buNone/>
            </a:pPr>
            <a:r>
              <a:rPr lang="en-US" altLang="en-US" sz="1400" dirty="0" smtClean="0">
                <a:latin typeface="Consolas" pitchFamily="49" charset="0"/>
              </a:rPr>
              <a:t>            return true;</a:t>
            </a:r>
          </a:p>
          <a:p>
            <a:pPr lvl="2" eaLnBrk="1" hangingPunct="1">
              <a:buFontTx/>
              <a:buNone/>
            </a:pPr>
            <a:r>
              <a:rPr lang="en-US" altLang="en-US" sz="1400" dirty="0" smtClean="0">
                <a:latin typeface="Consolas" pitchFamily="49" charset="0"/>
              </a:rPr>
              <a:t>        } else if ( </a:t>
            </a:r>
            <a:r>
              <a:rPr lang="en-US" altLang="en-US" sz="1400" dirty="0" err="1" smtClean="0">
                <a:latin typeface="Consolas" pitchFamily="49" charset="0"/>
              </a:rPr>
              <a:t>obj</a:t>
            </a:r>
            <a:r>
              <a:rPr lang="en-US" altLang="en-US" sz="1400" dirty="0" smtClean="0">
                <a:latin typeface="Consolas" pitchFamily="49" charset="0"/>
              </a:rPr>
              <a:t> &lt; array[b] ) {</a:t>
            </a:r>
          </a:p>
          <a:p>
            <a:pPr lvl="2" eaLnBrk="1" hangingPunct="1">
              <a:buFontTx/>
              <a:buNone/>
            </a:pPr>
            <a:r>
              <a:rPr lang="en-US" altLang="en-US" sz="1400" dirty="0" smtClean="0">
                <a:latin typeface="Consolas" pitchFamily="49" charset="0"/>
              </a:rPr>
              <a:t>            c = b – 1;</a:t>
            </a:r>
          </a:p>
          <a:p>
            <a:pPr lvl="2" eaLnBrk="1" hangingPunct="1">
              <a:buFontTx/>
              <a:buNone/>
            </a:pPr>
            <a:r>
              <a:rPr lang="en-US" altLang="en-US" sz="1400" dirty="0" smtClean="0">
                <a:latin typeface="Consolas" pitchFamily="49" charset="0"/>
              </a:rPr>
              <a:t>        } else {</a:t>
            </a:r>
          </a:p>
          <a:p>
            <a:pPr lvl="2" eaLnBrk="1" hangingPunct="1">
              <a:buFontTx/>
              <a:buNone/>
            </a:pPr>
            <a:r>
              <a:rPr lang="en-US" altLang="en-US" sz="1400" dirty="0" smtClean="0">
                <a:latin typeface="Consolas" pitchFamily="49" charset="0"/>
              </a:rPr>
              <a:t>            assert( </a:t>
            </a:r>
            <a:r>
              <a:rPr lang="en-US" altLang="en-US" sz="1400" dirty="0" err="1" smtClean="0">
                <a:latin typeface="Consolas" pitchFamily="49" charset="0"/>
              </a:rPr>
              <a:t>obj</a:t>
            </a:r>
            <a:r>
              <a:rPr lang="en-US" altLang="en-US" sz="1400" dirty="0" smtClean="0">
                <a:latin typeface="Consolas" pitchFamily="49" charset="0"/>
              </a:rPr>
              <a:t> &gt; array[b] );</a:t>
            </a:r>
          </a:p>
          <a:p>
            <a:pPr lvl="2" eaLnBrk="1" hangingPunct="1">
              <a:buFontTx/>
              <a:buNone/>
            </a:pPr>
            <a:r>
              <a:rPr lang="en-US" altLang="en-US" sz="1400" dirty="0" smtClean="0">
                <a:latin typeface="Consolas" pitchFamily="49" charset="0"/>
              </a:rPr>
              <a:t>            a = b + 1;</a:t>
            </a:r>
          </a:p>
          <a:p>
            <a:pPr lvl="2" eaLnBrk="1" hangingPunct="1">
              <a:buFontTx/>
              <a:buNone/>
            </a:pPr>
            <a:r>
              <a:rPr lang="en-US" altLang="en-US" sz="1400" dirty="0" smtClean="0">
                <a:latin typeface="Consolas" pitchFamily="49" charset="0"/>
              </a:rPr>
              <a:t>        }</a:t>
            </a:r>
          </a:p>
          <a:p>
            <a:pPr lvl="2" eaLnBrk="1" hangingPunct="1">
              <a:buFontTx/>
              <a:buNone/>
            </a:pPr>
            <a:r>
              <a:rPr lang="en-US" altLang="en-US" sz="1400" dirty="0" smtClean="0">
                <a:latin typeface="Consolas" pitchFamily="49" charset="0"/>
              </a:rPr>
              <a:t>    }</a:t>
            </a:r>
          </a:p>
          <a:p>
            <a:pPr lvl="2" eaLnBrk="1" hangingPunct="1">
              <a:buFontTx/>
              <a:buNone/>
            </a:pPr>
            <a:endParaRPr lang="en-US" altLang="en-US" sz="1400" dirty="0" smtClean="0">
              <a:latin typeface="Consolas" pitchFamily="49" charset="0"/>
            </a:endParaRPr>
          </a:p>
          <a:p>
            <a:pPr lvl="2" eaLnBrk="1" hangingPunct="1">
              <a:buFontTx/>
              <a:buNone/>
            </a:pPr>
            <a:r>
              <a:rPr lang="en-US" altLang="en-US" sz="1400" dirty="0" smtClean="0">
                <a:latin typeface="Consolas" pitchFamily="49" charset="0"/>
              </a:rPr>
              <a:t>    return false;</a:t>
            </a:r>
          </a:p>
          <a:p>
            <a:pPr lvl="2" eaLnBrk="1" hangingPunct="1">
              <a:buFontTx/>
              <a:buNone/>
            </a:pPr>
            <a:r>
              <a:rPr lang="en-US" altLang="en-US" sz="1400" dirty="0" smtClean="0">
                <a:latin typeface="Consolas" pitchFamily="49" charset="0"/>
              </a:rPr>
              <a:t>}</a:t>
            </a:r>
          </a:p>
        </p:txBody>
      </p:sp>
    </p:spTree>
    <p:extLst>
      <p:ext uri="{BB962C8B-B14F-4D97-AF65-F5344CB8AC3E}">
        <p14:creationId xmlns:p14="http://schemas.microsoft.com/office/powerpoint/2010/main" val="33373893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normAutofit/>
          </a:bodyPr>
          <a:lstStyle/>
          <a:p>
            <a:pPr eaLnBrk="1" hangingPunct="1"/>
            <a:r>
              <a:rPr lang="en-US" altLang="en-US" dirty="0" smtClean="0"/>
              <a:t>Binary </a:t>
            </a:r>
            <a:r>
              <a:rPr lang="en-US" altLang="en-US" dirty="0" smtClean="0"/>
              <a:t>search</a:t>
            </a:r>
            <a:endParaRPr lang="en-US" altLang="en-US" dirty="0" smtClean="0"/>
          </a:p>
        </p:txBody>
      </p:sp>
      <p:sp>
        <p:nvSpPr>
          <p:cNvPr id="5123" name="Rectangle 3"/>
          <p:cNvSpPr>
            <a:spLocks noGrp="1" noChangeArrowheads="1"/>
          </p:cNvSpPr>
          <p:nvPr>
            <p:ph type="body" idx="1"/>
          </p:nvPr>
        </p:nvSpPr>
        <p:spPr/>
        <p:txBody>
          <a:bodyPr/>
          <a:lstStyle/>
          <a:p>
            <a:pPr marL="354013" indent="-354013" eaLnBrk="1" hangingPunct="1">
              <a:buNone/>
            </a:pPr>
            <a:r>
              <a:rPr lang="en-US" altLang="en-US" dirty="0" smtClean="0"/>
              <a:t>	Question:</a:t>
            </a:r>
          </a:p>
          <a:p>
            <a:pPr lvl="1" eaLnBrk="1" hangingPunct="1"/>
            <a:r>
              <a:rPr lang="en-US" altLang="en-US" dirty="0" smtClean="0"/>
              <a:t>Which of these should you choose?  </a:t>
            </a:r>
            <a:r>
              <a:rPr lang="en-US" altLang="en-US" dirty="0" smtClean="0"/>
              <a:t>Does it matter, and if so, </a:t>
            </a:r>
            <a:r>
              <a:rPr lang="en-US" altLang="en-US" dirty="0" smtClean="0"/>
              <a:t>why?</a:t>
            </a:r>
            <a:endParaRPr lang="en-US" altLang="en-US" dirty="0" smtClean="0"/>
          </a:p>
          <a:p>
            <a:pPr lvl="2" eaLnBrk="1" hangingPunct="1">
              <a:buFontTx/>
              <a:buNone/>
            </a:pPr>
            <a:endParaRPr lang="en-US" altLang="en-US" sz="1050" dirty="0" smtClean="0">
              <a:latin typeface="Consolas" pitchFamily="49" charset="0"/>
            </a:endParaRPr>
          </a:p>
          <a:p>
            <a:pPr lvl="2" eaLnBrk="1" hangingPunct="1">
              <a:buFontTx/>
              <a:buNone/>
            </a:pPr>
            <a:r>
              <a:rPr lang="en-US" altLang="en-US" sz="1800" dirty="0" smtClean="0">
                <a:latin typeface="Consolas" pitchFamily="49" charset="0"/>
              </a:rPr>
              <a:t>		</a:t>
            </a:r>
            <a:r>
              <a:rPr lang="en-US" altLang="en-US" sz="1800" dirty="0" err="1" smtClean="0">
                <a:latin typeface="Consolas" pitchFamily="49" charset="0"/>
              </a:rPr>
              <a:t>int</a:t>
            </a:r>
            <a:r>
              <a:rPr lang="en-US" altLang="en-US" sz="1800" dirty="0" smtClean="0">
                <a:latin typeface="Consolas" pitchFamily="49" charset="0"/>
              </a:rPr>
              <a:t> </a:t>
            </a:r>
            <a:r>
              <a:rPr lang="en-US" altLang="en-US" sz="1800" dirty="0" smtClean="0">
                <a:latin typeface="Consolas" pitchFamily="49" charset="0"/>
              </a:rPr>
              <a:t>b = </a:t>
            </a:r>
            <a:r>
              <a:rPr lang="en-US" altLang="en-US" sz="1800" dirty="0" smtClean="0">
                <a:latin typeface="Consolas" pitchFamily="49" charset="0"/>
              </a:rPr>
              <a:t>a + (c - a)/</a:t>
            </a:r>
            <a:r>
              <a:rPr lang="en-US" altLang="en-US" sz="1800" dirty="0" smtClean="0">
                <a:latin typeface="Consolas" pitchFamily="49" charset="0"/>
              </a:rPr>
              <a:t>2;</a:t>
            </a:r>
          </a:p>
          <a:p>
            <a:pPr marL="354013" indent="-354013" eaLnBrk="1" hangingPunct="1">
              <a:buNone/>
            </a:pPr>
            <a:r>
              <a:rPr lang="en-US" altLang="en-US" sz="1800" dirty="0" smtClean="0">
                <a:latin typeface="Consolas" pitchFamily="49" charset="0"/>
              </a:rPr>
              <a:t>			</a:t>
            </a:r>
            <a:r>
              <a:rPr lang="en-US" altLang="en-US" sz="1800" dirty="0" err="1" smtClean="0">
                <a:latin typeface="Consolas" pitchFamily="49" charset="0"/>
              </a:rPr>
              <a:t>int</a:t>
            </a:r>
            <a:r>
              <a:rPr lang="en-US" altLang="en-US" sz="1800" dirty="0" smtClean="0">
                <a:latin typeface="Consolas" pitchFamily="49" charset="0"/>
              </a:rPr>
              <a:t> </a:t>
            </a:r>
            <a:r>
              <a:rPr lang="en-US" altLang="en-US" sz="1800" dirty="0">
                <a:latin typeface="Consolas" pitchFamily="49" charset="0"/>
              </a:rPr>
              <a:t>b = </a:t>
            </a:r>
            <a:r>
              <a:rPr lang="en-US" altLang="en-US" sz="1800" dirty="0" smtClean="0">
                <a:latin typeface="Consolas" pitchFamily="49" charset="0"/>
              </a:rPr>
              <a:t>(a + b)/</a:t>
            </a:r>
            <a:r>
              <a:rPr lang="en-US" altLang="en-US" sz="1800" dirty="0">
                <a:latin typeface="Consolas" pitchFamily="49" charset="0"/>
              </a:rPr>
              <a:t>2;</a:t>
            </a:r>
          </a:p>
          <a:p>
            <a:pPr lvl="1" eaLnBrk="1" hangingPunct="1"/>
            <a:endParaRPr lang="en-US" altLang="en-US" dirty="0" smtClean="0"/>
          </a:p>
          <a:p>
            <a:pPr lvl="1" eaLnBrk="1" hangingPunct="1"/>
            <a:r>
              <a:rPr lang="en-US" altLang="en-US" dirty="0" smtClean="0"/>
              <a:t>Suppose both </a:t>
            </a:r>
            <a:r>
              <a:rPr lang="en-US" altLang="en-US" i="1" dirty="0" smtClean="0">
                <a:latin typeface="Times New Roman" panose="02020603050405020304" pitchFamily="18" charset="0"/>
                <a:cs typeface="Times New Roman" panose="02020603050405020304" pitchFamily="18" charset="0"/>
              </a:rPr>
              <a:t>a</a:t>
            </a:r>
            <a:r>
              <a:rPr lang="en-US" altLang="en-US" dirty="0" smtClean="0">
                <a:latin typeface="Times New Roman" panose="02020603050405020304" pitchFamily="18" charset="0"/>
                <a:cs typeface="Times New Roman" panose="02020603050405020304" pitchFamily="18" charset="0"/>
              </a:rPr>
              <a:t>, </a:t>
            </a:r>
            <a:r>
              <a:rPr lang="en-US" altLang="en-US" i="1" dirty="0" smtClean="0">
                <a:latin typeface="Times New Roman" panose="02020603050405020304" pitchFamily="18" charset="0"/>
                <a:cs typeface="Times New Roman" panose="02020603050405020304" pitchFamily="18" charset="0"/>
              </a:rPr>
              <a:t>b</a:t>
            </a:r>
            <a:r>
              <a:rPr lang="en-US" altLang="en-US" dirty="0" smtClean="0">
                <a:latin typeface="Times New Roman" panose="02020603050405020304" pitchFamily="18" charset="0"/>
                <a:cs typeface="Times New Roman" panose="02020603050405020304" pitchFamily="18" charset="0"/>
              </a:rPr>
              <a:t> &lt; 2</a:t>
            </a:r>
            <a:r>
              <a:rPr lang="en-US" altLang="en-US" baseline="30000" dirty="0" smtClean="0">
                <a:latin typeface="Times New Roman" panose="02020603050405020304" pitchFamily="18" charset="0"/>
                <a:cs typeface="Times New Roman" panose="02020603050405020304" pitchFamily="18" charset="0"/>
              </a:rPr>
              <a:t>31</a:t>
            </a:r>
            <a:r>
              <a:rPr lang="en-US" altLang="en-US" dirty="0" smtClean="0"/>
              <a:t> but </a:t>
            </a:r>
            <a:r>
              <a:rPr lang="en-US" altLang="en-US" i="1" dirty="0" smtClean="0">
                <a:latin typeface="Times New Roman" panose="02020603050405020304" pitchFamily="18" charset="0"/>
                <a:cs typeface="Times New Roman" panose="02020603050405020304" pitchFamily="18" charset="0"/>
              </a:rPr>
              <a:t>a</a:t>
            </a:r>
            <a:r>
              <a:rPr lang="en-US" altLang="en-US" dirty="0" smtClean="0">
                <a:latin typeface="Times New Roman" panose="02020603050405020304" pitchFamily="18" charset="0"/>
                <a:cs typeface="Times New Roman" panose="02020603050405020304" pitchFamily="18" charset="0"/>
              </a:rPr>
              <a:t> + </a:t>
            </a:r>
            <a:r>
              <a:rPr lang="en-US" altLang="en-US" i="1" dirty="0">
                <a:latin typeface="Times New Roman" panose="02020603050405020304" pitchFamily="18" charset="0"/>
                <a:cs typeface="Times New Roman" panose="02020603050405020304" pitchFamily="18" charset="0"/>
              </a:rPr>
              <a:t>b</a:t>
            </a:r>
            <a:r>
              <a:rPr lang="en-US" altLang="en-US" dirty="0">
                <a:latin typeface="Times New Roman" panose="02020603050405020304" pitchFamily="18" charset="0"/>
                <a:cs typeface="Times New Roman" panose="02020603050405020304" pitchFamily="18" charset="0"/>
              </a:rPr>
              <a:t> ≥ </a:t>
            </a:r>
            <a:r>
              <a:rPr lang="en-US" altLang="en-US" dirty="0" smtClean="0">
                <a:latin typeface="Times New Roman" panose="02020603050405020304" pitchFamily="18" charset="0"/>
                <a:cs typeface="Times New Roman" panose="02020603050405020304" pitchFamily="18" charset="0"/>
              </a:rPr>
              <a:t>2</a:t>
            </a:r>
            <a:r>
              <a:rPr lang="en-US" altLang="en-US" baseline="30000" dirty="0" smtClean="0">
                <a:latin typeface="Times New Roman" panose="02020603050405020304" pitchFamily="18" charset="0"/>
                <a:cs typeface="Times New Roman" panose="02020603050405020304" pitchFamily="18" charset="0"/>
              </a:rPr>
              <a:t>31</a:t>
            </a:r>
            <a:endParaRPr lang="en-US" altLang="en-US" i="1" dirty="0"/>
          </a:p>
        </p:txBody>
      </p:sp>
    </p:spTree>
    <p:extLst>
      <p:ext uri="{BB962C8B-B14F-4D97-AF65-F5344CB8AC3E}">
        <p14:creationId xmlns:p14="http://schemas.microsoft.com/office/powerpoint/2010/main" val="333968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normAutofit/>
          </a:bodyPr>
          <a:lstStyle/>
          <a:p>
            <a:pPr eaLnBrk="1" hangingPunct="1"/>
            <a:r>
              <a:rPr lang="en-US" altLang="en-US" dirty="0" smtClean="0"/>
              <a:t>Binary </a:t>
            </a:r>
            <a:r>
              <a:rPr lang="en-US" altLang="en-US" dirty="0" smtClean="0"/>
              <a:t>search</a:t>
            </a:r>
            <a:endParaRPr lang="en-US" altLang="en-US" dirty="0" smtClean="0"/>
          </a:p>
        </p:txBody>
      </p:sp>
      <p:sp>
        <p:nvSpPr>
          <p:cNvPr id="5123" name="Rectangle 3"/>
          <p:cNvSpPr>
            <a:spLocks noGrp="1" noChangeArrowheads="1"/>
          </p:cNvSpPr>
          <p:nvPr>
            <p:ph type="body" idx="1"/>
          </p:nvPr>
        </p:nvSpPr>
        <p:spPr/>
        <p:txBody>
          <a:bodyPr/>
          <a:lstStyle/>
          <a:p>
            <a:pPr marL="354013" indent="-354013" eaLnBrk="1" hangingPunct="1">
              <a:buNone/>
            </a:pPr>
            <a:r>
              <a:rPr lang="en-US" altLang="en-US" dirty="0" smtClean="0"/>
              <a:t>	Question:</a:t>
            </a:r>
          </a:p>
          <a:p>
            <a:pPr lvl="1" eaLnBrk="1" hangingPunct="1"/>
            <a:r>
              <a:rPr lang="en-US" altLang="en-US" dirty="0"/>
              <a:t>Should a binary search be called on a very small list?</a:t>
            </a:r>
          </a:p>
          <a:p>
            <a:pPr lvl="2" eaLnBrk="1" hangingPunct="1"/>
            <a:r>
              <a:rPr lang="en-US" altLang="en-US" dirty="0" smtClean="0"/>
              <a:t>Hint:  What is involved in the overhead of making a function call?</a:t>
            </a:r>
            <a:endParaRPr lang="en-US" altLang="en-US" i="1" dirty="0"/>
          </a:p>
        </p:txBody>
      </p:sp>
    </p:spTree>
    <p:extLst>
      <p:ext uri="{BB962C8B-B14F-4D97-AF65-F5344CB8AC3E}">
        <p14:creationId xmlns:p14="http://schemas.microsoft.com/office/powerpoint/2010/main" val="39723177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normAutofit/>
          </a:bodyPr>
          <a:lstStyle/>
          <a:p>
            <a:pPr eaLnBrk="1" hangingPunct="1"/>
            <a:r>
              <a:rPr lang="en-US" altLang="en-US" dirty="0" smtClean="0"/>
              <a:t>Binary </a:t>
            </a:r>
            <a:r>
              <a:rPr lang="en-US" altLang="en-US" dirty="0" smtClean="0"/>
              <a:t>search</a:t>
            </a:r>
            <a:endParaRPr lang="en-US" altLang="en-US" dirty="0" smtClean="0"/>
          </a:p>
        </p:txBody>
      </p:sp>
      <p:sp>
        <p:nvSpPr>
          <p:cNvPr id="6147" name="Rectangle 3"/>
          <p:cNvSpPr>
            <a:spLocks noGrp="1" noChangeArrowheads="1"/>
          </p:cNvSpPr>
          <p:nvPr>
            <p:ph type="body" idx="1"/>
          </p:nvPr>
        </p:nvSpPr>
        <p:spPr/>
        <p:txBody>
          <a:bodyPr/>
          <a:lstStyle/>
          <a:p>
            <a:pPr marL="354013" indent="-354013" eaLnBrk="1" hangingPunct="1">
              <a:buNone/>
            </a:pPr>
            <a:r>
              <a:rPr lang="en-US" altLang="en-US" dirty="0" smtClean="0"/>
              <a:t>	For </a:t>
            </a:r>
            <a:r>
              <a:rPr lang="en-US" altLang="en-US" dirty="0" smtClean="0"/>
              <a:t>very small lists, it would be better to use a linear search</a:t>
            </a:r>
            <a:r>
              <a:rPr lang="en-US" altLang="en-US" dirty="0" smtClean="0"/>
              <a:t>:</a:t>
            </a:r>
            <a:br>
              <a:rPr lang="en-US" altLang="en-US" dirty="0" smtClean="0"/>
            </a:br>
            <a:endParaRPr lang="en-US" altLang="en-US" dirty="0"/>
          </a:p>
          <a:p>
            <a:pPr lvl="2" eaLnBrk="1" hangingPunct="1">
              <a:buFontTx/>
              <a:buNone/>
            </a:pPr>
            <a:endParaRPr lang="en-US" altLang="en-US" sz="500" dirty="0">
              <a:latin typeface="Consolas" pitchFamily="49" charset="0"/>
            </a:endParaRPr>
          </a:p>
          <a:p>
            <a:pPr lvl="2" eaLnBrk="1" hangingPunct="1">
              <a:buFontTx/>
              <a:buNone/>
            </a:pPr>
            <a:r>
              <a:rPr lang="en-US" altLang="en-US" sz="1400" dirty="0">
                <a:latin typeface="Consolas" pitchFamily="49" charset="0"/>
              </a:rPr>
              <a:t>template &lt;typename Type&gt;</a:t>
            </a:r>
          </a:p>
          <a:p>
            <a:pPr lvl="2" eaLnBrk="1" hangingPunct="1">
              <a:buFontTx/>
              <a:buNone/>
            </a:pPr>
            <a:r>
              <a:rPr lang="en-US" altLang="en-US" sz="1400" dirty="0" err="1">
                <a:latin typeface="Consolas" pitchFamily="49" charset="0"/>
              </a:rPr>
              <a:t>bool</a:t>
            </a:r>
            <a:r>
              <a:rPr lang="en-US" altLang="en-US" sz="1400" dirty="0">
                <a:latin typeface="Consolas" pitchFamily="49" charset="0"/>
              </a:rPr>
              <a:t> </a:t>
            </a:r>
            <a:r>
              <a:rPr lang="en-US" altLang="en-US" sz="1400" dirty="0" err="1">
                <a:latin typeface="Consolas" pitchFamily="49" charset="0"/>
              </a:rPr>
              <a:t>binary_search</a:t>
            </a:r>
            <a:r>
              <a:rPr lang="en-US" altLang="en-US" sz="1400" dirty="0">
                <a:latin typeface="Consolas" pitchFamily="49" charset="0"/>
              </a:rPr>
              <a:t>( Type </a:t>
            </a:r>
            <a:r>
              <a:rPr lang="en-US" altLang="en-US" sz="1400" dirty="0" err="1">
                <a:latin typeface="Consolas" pitchFamily="49" charset="0"/>
              </a:rPr>
              <a:t>const</a:t>
            </a:r>
            <a:r>
              <a:rPr lang="en-US" altLang="en-US" sz="1400" dirty="0">
                <a:latin typeface="Consolas" pitchFamily="49" charset="0"/>
              </a:rPr>
              <a:t> &amp;</a:t>
            </a:r>
            <a:r>
              <a:rPr lang="en-US" altLang="en-US" sz="1400" dirty="0" err="1">
                <a:latin typeface="Consolas" pitchFamily="49" charset="0"/>
              </a:rPr>
              <a:t>obj</a:t>
            </a:r>
            <a:r>
              <a:rPr lang="en-US" altLang="en-US" sz="1400" dirty="0">
                <a:latin typeface="Consolas" pitchFamily="49" charset="0"/>
              </a:rPr>
              <a:t>, Type *array, </a:t>
            </a:r>
            <a:r>
              <a:rPr lang="en-US" altLang="en-US" sz="1400" dirty="0" err="1">
                <a:latin typeface="Consolas" pitchFamily="49" charset="0"/>
              </a:rPr>
              <a:t>int</a:t>
            </a:r>
            <a:r>
              <a:rPr lang="en-US" altLang="en-US" sz="1400" dirty="0">
                <a:latin typeface="Consolas" pitchFamily="49" charset="0"/>
              </a:rPr>
              <a:t> a, </a:t>
            </a:r>
            <a:r>
              <a:rPr lang="en-US" altLang="en-US" sz="1400" dirty="0" err="1">
                <a:latin typeface="Consolas" pitchFamily="49" charset="0"/>
              </a:rPr>
              <a:t>int</a:t>
            </a:r>
            <a:r>
              <a:rPr lang="en-US" altLang="en-US" sz="1400" dirty="0">
                <a:latin typeface="Consolas" pitchFamily="49" charset="0"/>
              </a:rPr>
              <a:t> c ) {</a:t>
            </a:r>
          </a:p>
          <a:p>
            <a:pPr lvl="2" eaLnBrk="1" hangingPunct="1">
              <a:buFontTx/>
              <a:buNone/>
            </a:pPr>
            <a:r>
              <a:rPr lang="en-US" altLang="en-US" sz="1400" dirty="0">
                <a:latin typeface="Consolas" pitchFamily="49" charset="0"/>
              </a:rPr>
              <a:t>    </a:t>
            </a:r>
            <a:r>
              <a:rPr lang="en-US" altLang="en-US" sz="1400" b="1" dirty="0">
                <a:solidFill>
                  <a:srgbClr val="FF0000"/>
                </a:solidFill>
                <a:latin typeface="Consolas" pitchFamily="49" charset="0"/>
              </a:rPr>
              <a:t>while ( </a:t>
            </a:r>
            <a:r>
              <a:rPr lang="en-US" altLang="en-US" sz="1400" b="1" dirty="0" smtClean="0">
                <a:solidFill>
                  <a:srgbClr val="FF0000"/>
                </a:solidFill>
                <a:latin typeface="Consolas" pitchFamily="49" charset="0"/>
              </a:rPr>
              <a:t>c – a &gt; 16 </a:t>
            </a:r>
            <a:r>
              <a:rPr lang="en-US" altLang="en-US" sz="1400" b="1" dirty="0">
                <a:solidFill>
                  <a:srgbClr val="FF0000"/>
                </a:solidFill>
                <a:latin typeface="Consolas" pitchFamily="49" charset="0"/>
              </a:rPr>
              <a:t>) {</a:t>
            </a:r>
          </a:p>
          <a:p>
            <a:pPr lvl="2" eaLnBrk="1" hangingPunct="1">
              <a:buFontTx/>
              <a:buNone/>
            </a:pPr>
            <a:r>
              <a:rPr lang="en-US" altLang="en-US" sz="1400" dirty="0">
                <a:latin typeface="Consolas" pitchFamily="49" charset="0"/>
              </a:rPr>
              <a:t>        </a:t>
            </a:r>
            <a:r>
              <a:rPr lang="en-US" altLang="en-US" sz="1400" dirty="0" err="1">
                <a:latin typeface="Consolas" pitchFamily="49" charset="0"/>
              </a:rPr>
              <a:t>int</a:t>
            </a:r>
            <a:r>
              <a:rPr lang="en-US" altLang="en-US" sz="1400" dirty="0">
                <a:latin typeface="Consolas" pitchFamily="49" charset="0"/>
              </a:rPr>
              <a:t> b = </a:t>
            </a:r>
            <a:r>
              <a:rPr lang="en-US" altLang="en-US" sz="1400" dirty="0" smtClean="0">
                <a:latin typeface="Consolas" pitchFamily="49" charset="0"/>
              </a:rPr>
              <a:t>a + (c - a)/</a:t>
            </a:r>
            <a:r>
              <a:rPr lang="en-US" altLang="en-US" sz="1400" dirty="0">
                <a:latin typeface="Consolas" pitchFamily="49" charset="0"/>
              </a:rPr>
              <a:t>2;</a:t>
            </a:r>
          </a:p>
          <a:p>
            <a:pPr lvl="2" eaLnBrk="1" hangingPunct="1">
              <a:buFontTx/>
              <a:buNone/>
            </a:pPr>
            <a:endParaRPr lang="en-US" altLang="en-US" sz="1400" dirty="0">
              <a:latin typeface="Consolas" pitchFamily="49" charset="0"/>
            </a:endParaRPr>
          </a:p>
          <a:p>
            <a:pPr lvl="2" eaLnBrk="1" hangingPunct="1">
              <a:buFontTx/>
              <a:buNone/>
            </a:pPr>
            <a:r>
              <a:rPr lang="en-US" altLang="en-US" sz="1400" dirty="0">
                <a:latin typeface="Consolas" pitchFamily="49" charset="0"/>
              </a:rPr>
              <a:t>        if ( </a:t>
            </a:r>
            <a:r>
              <a:rPr lang="en-US" altLang="en-US" sz="1400" dirty="0" err="1">
                <a:latin typeface="Consolas" pitchFamily="49" charset="0"/>
              </a:rPr>
              <a:t>obj</a:t>
            </a:r>
            <a:r>
              <a:rPr lang="en-US" altLang="en-US" sz="1400" dirty="0">
                <a:latin typeface="Consolas" pitchFamily="49" charset="0"/>
              </a:rPr>
              <a:t> == array[b] ) {</a:t>
            </a:r>
          </a:p>
          <a:p>
            <a:pPr lvl="2" eaLnBrk="1" hangingPunct="1">
              <a:buFontTx/>
              <a:buNone/>
            </a:pPr>
            <a:r>
              <a:rPr lang="en-US" altLang="en-US" sz="1400" dirty="0">
                <a:latin typeface="Consolas" pitchFamily="49" charset="0"/>
              </a:rPr>
              <a:t>            return true;</a:t>
            </a:r>
          </a:p>
          <a:p>
            <a:pPr lvl="2" eaLnBrk="1" hangingPunct="1">
              <a:buFontTx/>
              <a:buNone/>
            </a:pPr>
            <a:r>
              <a:rPr lang="en-US" altLang="en-US" sz="1400" dirty="0">
                <a:latin typeface="Consolas" pitchFamily="49" charset="0"/>
              </a:rPr>
              <a:t>        } else if ( </a:t>
            </a:r>
            <a:r>
              <a:rPr lang="en-US" altLang="en-US" sz="1400" dirty="0" err="1">
                <a:latin typeface="Consolas" pitchFamily="49" charset="0"/>
              </a:rPr>
              <a:t>obj</a:t>
            </a:r>
            <a:r>
              <a:rPr lang="en-US" altLang="en-US" sz="1400" dirty="0">
                <a:latin typeface="Consolas" pitchFamily="49" charset="0"/>
              </a:rPr>
              <a:t> &lt; array[b] ) {</a:t>
            </a:r>
          </a:p>
          <a:p>
            <a:pPr lvl="2" eaLnBrk="1" hangingPunct="1">
              <a:buFontTx/>
              <a:buNone/>
            </a:pPr>
            <a:r>
              <a:rPr lang="en-US" altLang="en-US" sz="1400" dirty="0">
                <a:latin typeface="Consolas" pitchFamily="49" charset="0"/>
              </a:rPr>
              <a:t>            c = b – 1;</a:t>
            </a:r>
          </a:p>
          <a:p>
            <a:pPr lvl="2" eaLnBrk="1" hangingPunct="1">
              <a:buFontTx/>
              <a:buNone/>
            </a:pPr>
            <a:r>
              <a:rPr lang="en-US" altLang="en-US" sz="1400" dirty="0">
                <a:latin typeface="Consolas" pitchFamily="49" charset="0"/>
              </a:rPr>
              <a:t>        } else {</a:t>
            </a:r>
          </a:p>
          <a:p>
            <a:pPr lvl="2" eaLnBrk="1" hangingPunct="1">
              <a:buFontTx/>
              <a:buNone/>
            </a:pPr>
            <a:r>
              <a:rPr lang="en-US" altLang="en-US" sz="1400" dirty="0">
                <a:latin typeface="Consolas" pitchFamily="49" charset="0"/>
              </a:rPr>
              <a:t>            assert( </a:t>
            </a:r>
            <a:r>
              <a:rPr lang="en-US" altLang="en-US" sz="1400" dirty="0" err="1">
                <a:latin typeface="Consolas" pitchFamily="49" charset="0"/>
              </a:rPr>
              <a:t>obj</a:t>
            </a:r>
            <a:r>
              <a:rPr lang="en-US" altLang="en-US" sz="1400" dirty="0">
                <a:latin typeface="Consolas" pitchFamily="49" charset="0"/>
              </a:rPr>
              <a:t> &gt; array[b] );</a:t>
            </a:r>
          </a:p>
          <a:p>
            <a:pPr lvl="2" eaLnBrk="1" hangingPunct="1">
              <a:buFontTx/>
              <a:buNone/>
            </a:pPr>
            <a:r>
              <a:rPr lang="en-US" altLang="en-US" sz="1400" dirty="0">
                <a:latin typeface="Consolas" pitchFamily="49" charset="0"/>
              </a:rPr>
              <a:t>            a = b + 1;</a:t>
            </a:r>
          </a:p>
          <a:p>
            <a:pPr lvl="2" eaLnBrk="1" hangingPunct="1">
              <a:buFontTx/>
              <a:buNone/>
            </a:pPr>
            <a:r>
              <a:rPr lang="en-US" altLang="en-US" sz="1400" dirty="0">
                <a:latin typeface="Consolas" pitchFamily="49" charset="0"/>
              </a:rPr>
              <a:t>        }</a:t>
            </a:r>
          </a:p>
          <a:p>
            <a:pPr lvl="2" eaLnBrk="1" hangingPunct="1">
              <a:buFontTx/>
              <a:buNone/>
            </a:pPr>
            <a:r>
              <a:rPr lang="en-US" altLang="en-US" sz="1400" dirty="0">
                <a:latin typeface="Consolas" pitchFamily="49" charset="0"/>
              </a:rPr>
              <a:t>    </a:t>
            </a:r>
            <a:r>
              <a:rPr lang="en-US" altLang="en-US" sz="1400" b="1" dirty="0">
                <a:solidFill>
                  <a:srgbClr val="FF0000"/>
                </a:solidFill>
                <a:latin typeface="Consolas" pitchFamily="49" charset="0"/>
              </a:rPr>
              <a:t>}</a:t>
            </a:r>
          </a:p>
          <a:p>
            <a:pPr lvl="2" eaLnBrk="1" hangingPunct="1">
              <a:buFontTx/>
              <a:buNone/>
            </a:pPr>
            <a:endParaRPr lang="en-US" altLang="en-US" sz="1400" b="1" dirty="0">
              <a:solidFill>
                <a:srgbClr val="FF0000"/>
              </a:solidFill>
              <a:latin typeface="Consolas" pitchFamily="49" charset="0"/>
            </a:endParaRPr>
          </a:p>
          <a:p>
            <a:pPr lvl="2" eaLnBrk="1" hangingPunct="1">
              <a:buFontTx/>
              <a:buNone/>
            </a:pPr>
            <a:r>
              <a:rPr lang="en-US" altLang="en-US" sz="1400" b="1" dirty="0">
                <a:solidFill>
                  <a:srgbClr val="FF0000"/>
                </a:solidFill>
                <a:latin typeface="Consolas" pitchFamily="49" charset="0"/>
              </a:rPr>
              <a:t>    return </a:t>
            </a:r>
            <a:r>
              <a:rPr lang="en-US" altLang="en-US" sz="1400" b="1" dirty="0" err="1" smtClean="0">
                <a:solidFill>
                  <a:srgbClr val="FF0000"/>
                </a:solidFill>
                <a:latin typeface="Consolas" pitchFamily="49" charset="0"/>
              </a:rPr>
              <a:t>linear_search</a:t>
            </a:r>
            <a:r>
              <a:rPr lang="en-US" altLang="en-US" sz="1400" b="1" dirty="0" smtClean="0">
                <a:solidFill>
                  <a:srgbClr val="FF0000"/>
                </a:solidFill>
                <a:latin typeface="Consolas" pitchFamily="49" charset="0"/>
              </a:rPr>
              <a:t>( </a:t>
            </a:r>
            <a:r>
              <a:rPr lang="en-US" altLang="en-US" sz="1400" b="1" dirty="0" err="1" smtClean="0">
                <a:solidFill>
                  <a:srgbClr val="FF0000"/>
                </a:solidFill>
                <a:latin typeface="Consolas" pitchFamily="49" charset="0"/>
              </a:rPr>
              <a:t>obj</a:t>
            </a:r>
            <a:r>
              <a:rPr lang="en-US" altLang="en-US" sz="1400" b="1" dirty="0" smtClean="0">
                <a:solidFill>
                  <a:srgbClr val="FF0000"/>
                </a:solidFill>
                <a:latin typeface="Consolas" pitchFamily="49" charset="0"/>
              </a:rPr>
              <a:t>, array, a, c );</a:t>
            </a:r>
            <a:endParaRPr lang="en-US" altLang="en-US" sz="1400" b="1" dirty="0">
              <a:solidFill>
                <a:srgbClr val="FF0000"/>
              </a:solidFill>
              <a:latin typeface="Consolas" pitchFamily="49" charset="0"/>
            </a:endParaRPr>
          </a:p>
          <a:p>
            <a:pPr lvl="2" eaLnBrk="1" hangingPunct="1">
              <a:buFontTx/>
              <a:buNone/>
            </a:pPr>
            <a:r>
              <a:rPr lang="en-US" altLang="en-US" sz="1400" dirty="0" smtClean="0">
                <a:latin typeface="Consolas" pitchFamily="49" charset="0"/>
              </a:rPr>
              <a:t>}</a:t>
            </a:r>
            <a:endParaRPr lang="en-US" altLang="en-US" sz="1400" dirty="0">
              <a:latin typeface="Consolas" pitchFamily="49" charset="0"/>
            </a:endParaRPr>
          </a:p>
        </p:txBody>
      </p:sp>
    </p:spTree>
    <p:extLst>
      <p:ext uri="{BB962C8B-B14F-4D97-AF65-F5344CB8AC3E}">
        <p14:creationId xmlns:p14="http://schemas.microsoft.com/office/powerpoint/2010/main" val="26580502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normAutofit/>
          </a:bodyPr>
          <a:lstStyle/>
          <a:p>
            <a:pPr eaLnBrk="1" hangingPunct="1"/>
            <a:r>
              <a:rPr lang="en-US" altLang="en-US" dirty="0" smtClean="0"/>
              <a:t>Binary </a:t>
            </a:r>
            <a:r>
              <a:rPr lang="en-US" altLang="en-US" dirty="0" smtClean="0"/>
              <a:t>search</a:t>
            </a:r>
            <a:endParaRPr lang="en-US" altLang="en-US" dirty="0" smtClean="0"/>
          </a:p>
        </p:txBody>
      </p:sp>
      <p:sp>
        <p:nvSpPr>
          <p:cNvPr id="7171" name="Rectangle 3"/>
          <p:cNvSpPr>
            <a:spLocks noGrp="1" noChangeArrowheads="1"/>
          </p:cNvSpPr>
          <p:nvPr>
            <p:ph type="body" idx="1"/>
          </p:nvPr>
        </p:nvSpPr>
        <p:spPr/>
        <p:txBody>
          <a:bodyPr/>
          <a:lstStyle/>
          <a:p>
            <a:pPr marL="354013" indent="-354013" eaLnBrk="1" hangingPunct="1">
              <a:buNone/>
            </a:pPr>
            <a:r>
              <a:rPr lang="en-US" altLang="en-US" dirty="0" smtClean="0"/>
              <a:t>	Consider the following weakness with a binary search:</a:t>
            </a:r>
          </a:p>
          <a:p>
            <a:pPr lvl="1" eaLnBrk="1" hangingPunct="1"/>
            <a:r>
              <a:rPr lang="en-US" altLang="en-US" dirty="0" smtClean="0"/>
              <a:t>Who </a:t>
            </a:r>
            <a:r>
              <a:rPr lang="en-US" altLang="en-US" dirty="0"/>
              <a:t>opens the telephone book at Larson—Law (the middle) when </a:t>
            </a:r>
            <a:r>
              <a:rPr lang="en-US" altLang="en-US" dirty="0" smtClean="0"/>
              <a:t>searching </a:t>
            </a:r>
            <a:r>
              <a:rPr lang="en-US" altLang="en-US" dirty="0"/>
              <a:t>for the name “Bhatti”?</a:t>
            </a:r>
          </a:p>
          <a:p>
            <a:pPr marL="354013" indent="-354013" eaLnBrk="1" hangingPunct="1">
              <a:buNone/>
            </a:pPr>
            <a:endParaRPr lang="en-US" altLang="en-US" dirty="0"/>
          </a:p>
          <a:p>
            <a:pPr marL="354013" indent="-354013" eaLnBrk="1" hangingPunct="1">
              <a:buNone/>
            </a:pPr>
            <a:r>
              <a:rPr lang="en-US" altLang="en-US" dirty="0" smtClean="0"/>
              <a:t>	Binary search, however, always searches the same sequence of entries</a:t>
            </a:r>
            <a:endParaRPr lang="en-US" altLang="en-US" dirty="0" smtClean="0"/>
          </a:p>
          <a:p>
            <a:pPr lvl="1" eaLnBrk="1" hangingPunct="1"/>
            <a:r>
              <a:rPr lang="en-US" altLang="en-US" dirty="0" smtClean="0"/>
              <a:t>Consider searching </a:t>
            </a:r>
            <a:r>
              <a:rPr lang="en-US" altLang="en-US" dirty="0" smtClean="0"/>
              <a:t>for 5 in this list:</a:t>
            </a:r>
          </a:p>
          <a:p>
            <a:pPr lvl="1" eaLnBrk="1" hangingPunct="1"/>
            <a:endParaRPr lang="en-US" altLang="en-US" dirty="0"/>
          </a:p>
          <a:p>
            <a:pPr lvl="1" eaLnBrk="1" hangingPunct="1"/>
            <a:endParaRPr lang="en-US" altLang="en-US" dirty="0" smtClean="0"/>
          </a:p>
          <a:p>
            <a:pPr lvl="1" eaLnBrk="1" hangingPunct="1"/>
            <a:r>
              <a:rPr lang="en-US" altLang="en-US" dirty="0" smtClean="0"/>
              <a:t>Suggestions?</a:t>
            </a:r>
          </a:p>
        </p:txBody>
      </p:sp>
      <p:graphicFrame>
        <p:nvGraphicFramePr>
          <p:cNvPr id="2" name="Table 1"/>
          <p:cNvGraphicFramePr>
            <a:graphicFrameLocks noGrp="1"/>
          </p:cNvGraphicFramePr>
          <p:nvPr>
            <p:extLst>
              <p:ext uri="{D42A27DB-BD31-4B8C-83A1-F6EECF244321}">
                <p14:modId xmlns:p14="http://schemas.microsoft.com/office/powerpoint/2010/main" val="628451491"/>
              </p:ext>
            </p:extLst>
          </p:nvPr>
        </p:nvGraphicFramePr>
        <p:xfrm>
          <a:off x="1327361" y="4071367"/>
          <a:ext cx="7266032" cy="370840"/>
        </p:xfrm>
        <a:graphic>
          <a:graphicData uri="http://schemas.openxmlformats.org/drawingml/2006/table">
            <a:tbl>
              <a:tblPr firstRow="1" bandRow="1">
                <a:tableStyleId>{2D5ABB26-0587-4C30-8999-92F81FD0307C}</a:tableStyleId>
              </a:tblPr>
              <a:tblGrid>
                <a:gridCol w="454127"/>
                <a:gridCol w="454127"/>
                <a:gridCol w="454127"/>
                <a:gridCol w="454127"/>
                <a:gridCol w="454127"/>
                <a:gridCol w="454127"/>
                <a:gridCol w="454127"/>
                <a:gridCol w="454127"/>
                <a:gridCol w="454127"/>
                <a:gridCol w="454127"/>
                <a:gridCol w="454127"/>
                <a:gridCol w="454127"/>
                <a:gridCol w="454127"/>
                <a:gridCol w="454127"/>
                <a:gridCol w="454127"/>
                <a:gridCol w="454127"/>
              </a:tblGrid>
              <a:tr h="370840">
                <a:tc>
                  <a:txBody>
                    <a:bodyPr/>
                    <a:lstStyle/>
                    <a:p>
                      <a:pPr algn="ctr"/>
                      <a:r>
                        <a:rPr lang="en-CA" dirty="0" smtClean="0">
                          <a:latin typeface="Arial" panose="020B0604020202020204" pitchFamily="34" charset="0"/>
                          <a:cs typeface="Arial" panose="020B0604020202020204" pitchFamily="34" charset="0"/>
                        </a:rPr>
                        <a:t>1</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3</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5</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8</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10</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14</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16</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19</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21</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24</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35</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41</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45</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47</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51</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CA" dirty="0" smtClean="0">
                          <a:latin typeface="Arial" panose="020B0604020202020204" pitchFamily="34" charset="0"/>
                          <a:cs typeface="Arial" panose="020B0604020202020204" pitchFamily="34" charset="0"/>
                        </a:rPr>
                        <a:t>63</a:t>
                      </a:r>
                      <a:endParaRPr lang="en-CA" dirty="0">
                        <a:latin typeface="Arial" panose="020B0604020202020204" pitchFamily="34" charset="0"/>
                        <a:cs typeface="Arial" panose="020B0604020202020204" pitchFamily="34" charset="0"/>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76206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1">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171">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171">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normAutofit/>
          </a:bodyPr>
          <a:lstStyle/>
          <a:p>
            <a:pPr eaLnBrk="1" hangingPunct="1"/>
            <a:r>
              <a:rPr lang="en-US" altLang="en-US" dirty="0" smtClean="0"/>
              <a:t>Binary </a:t>
            </a:r>
            <a:r>
              <a:rPr lang="en-US" altLang="en-US" dirty="0" smtClean="0"/>
              <a:t>search</a:t>
            </a:r>
            <a:endParaRPr lang="en-US" altLang="en-US" dirty="0" smtClean="0"/>
          </a:p>
        </p:txBody>
      </p:sp>
      <p:sp>
        <p:nvSpPr>
          <p:cNvPr id="7171" name="Rectangle 3"/>
          <p:cNvSpPr>
            <a:spLocks noGrp="1" noChangeArrowheads="1"/>
          </p:cNvSpPr>
          <p:nvPr>
            <p:ph type="body" idx="1"/>
          </p:nvPr>
        </p:nvSpPr>
        <p:spPr/>
        <p:txBody>
          <a:bodyPr/>
          <a:lstStyle/>
          <a:p>
            <a:pPr marL="354013" indent="-354013" eaLnBrk="1" hangingPunct="1">
              <a:buNone/>
            </a:pPr>
            <a:r>
              <a:rPr lang="en-US" altLang="en-US" dirty="0" smtClean="0"/>
              <a:t>	We will assume that the object being searched for has properties similar to the real number where we can do linear interpolation</a:t>
            </a:r>
          </a:p>
          <a:p>
            <a:pPr marL="354013" indent="-354013" eaLnBrk="1" hangingPunct="1">
              <a:buNone/>
            </a:pPr>
            <a:endParaRPr lang="en-US" altLang="en-US" dirty="0"/>
          </a:p>
          <a:p>
            <a:pPr marL="354013" indent="-354013" eaLnBrk="1" hangingPunct="1">
              <a:buNone/>
            </a:pPr>
            <a:r>
              <a:rPr lang="en-US" altLang="en-US" dirty="0" smtClean="0"/>
              <a:t>	If we are dealing with a dictionary, we may need a refined definition of a linear interpolation based on the lexicographical ordering</a:t>
            </a:r>
          </a:p>
          <a:p>
            <a:pPr lvl="1" eaLnBrk="1" hangingPunct="1"/>
            <a:r>
              <a:rPr lang="en-US" altLang="en-US" dirty="0" smtClean="0"/>
              <a:t>Consider a string as the fractional part of a base 26 real number:</a:t>
            </a:r>
          </a:p>
          <a:p>
            <a:pPr marL="457200" lvl="1" indent="0" eaLnBrk="1" hangingPunct="1">
              <a:buNone/>
            </a:pPr>
            <a:r>
              <a:rPr lang="en-US" altLang="en-US" dirty="0"/>
              <a:t>	</a:t>
            </a:r>
            <a:r>
              <a:rPr lang="en-US" altLang="en-US" dirty="0" smtClean="0"/>
              <a:t>	cat	</a:t>
            </a:r>
            <a:r>
              <a:rPr lang="en-US" altLang="en-US" dirty="0" smtClean="0">
                <a:latin typeface="Times New Roman" panose="02020603050405020304" pitchFamily="18" charset="0"/>
                <a:cs typeface="Times New Roman" panose="02020603050405020304" pitchFamily="18" charset="0"/>
              </a:rPr>
              <a:t>0 .  2   0 19</a:t>
            </a:r>
            <a:r>
              <a:rPr lang="en-US" altLang="en-US" baseline="-25000" dirty="0" smtClean="0">
                <a:latin typeface="Times New Roman" panose="02020603050405020304" pitchFamily="18" charset="0"/>
                <a:cs typeface="Times New Roman" panose="02020603050405020304" pitchFamily="18" charset="0"/>
              </a:rPr>
              <a:t>26</a:t>
            </a:r>
            <a:endParaRPr lang="en-US" altLang="en-US" dirty="0" smtClean="0">
              <a:latin typeface="Times New Roman" panose="02020603050405020304" pitchFamily="18" charset="0"/>
              <a:cs typeface="Times New Roman" panose="02020603050405020304" pitchFamily="18" charset="0"/>
            </a:endParaRPr>
          </a:p>
          <a:p>
            <a:pPr marL="457200" lvl="1" indent="0" eaLnBrk="1" hangingPunct="1">
              <a:buNone/>
            </a:pPr>
            <a:r>
              <a:rPr lang="en-US" altLang="en-US" dirty="0"/>
              <a:t>	</a:t>
            </a:r>
            <a:r>
              <a:rPr lang="en-US" altLang="en-US" dirty="0" smtClean="0"/>
              <a:t>	dog	</a:t>
            </a:r>
            <a:r>
              <a:rPr lang="en-US" altLang="en-US" dirty="0" smtClean="0">
                <a:latin typeface="Times New Roman" panose="02020603050405020304" pitchFamily="18" charset="0"/>
                <a:cs typeface="Times New Roman" panose="02020603050405020304" pitchFamily="18" charset="0"/>
              </a:rPr>
              <a:t>0 .  3  14 6 </a:t>
            </a:r>
            <a:r>
              <a:rPr lang="en-US" altLang="en-US" baseline="-25000" dirty="0" smtClean="0">
                <a:latin typeface="Times New Roman" panose="02020603050405020304" pitchFamily="18" charset="0"/>
                <a:cs typeface="Times New Roman" panose="02020603050405020304" pitchFamily="18" charset="0"/>
              </a:rPr>
              <a:t>26</a:t>
            </a:r>
            <a:endParaRPr lang="en-US" altLang="en-US" dirty="0" smtClean="0">
              <a:latin typeface="Times New Roman" panose="02020603050405020304" pitchFamily="18" charset="0"/>
              <a:cs typeface="Times New Roman" panose="02020603050405020304" pitchFamily="18" charset="0"/>
            </a:endParaRPr>
          </a:p>
          <a:p>
            <a:pPr marL="717550" lvl="1" indent="-260350" eaLnBrk="1" hangingPunct="1">
              <a:buNone/>
            </a:pPr>
            <a:endParaRPr lang="en-US" altLang="en-US" dirty="0" smtClean="0"/>
          </a:p>
          <a:p>
            <a:pPr marL="717550" lvl="1" indent="-260350" eaLnBrk="1" hangingPunct="1">
              <a:buNone/>
            </a:pPr>
            <a:r>
              <a:rPr lang="en-US" altLang="en-US" dirty="0" smtClean="0"/>
              <a:t>	Therefore, </a:t>
            </a:r>
            <a:r>
              <a:rPr lang="en-US" altLang="en-US" dirty="0" smtClean="0">
                <a:latin typeface="Times New Roman" panose="02020603050405020304" pitchFamily="18" charset="0"/>
                <a:cs typeface="Times New Roman" panose="02020603050405020304" pitchFamily="18" charset="0"/>
              </a:rPr>
              <a:t>(</a:t>
            </a:r>
            <a:r>
              <a:rPr lang="en-US" altLang="en-US" dirty="0" smtClean="0"/>
              <a:t>cat + dog</a:t>
            </a:r>
            <a:r>
              <a:rPr lang="en-US" altLang="en-US" dirty="0" smtClean="0">
                <a:latin typeface="Times New Roman" panose="02020603050405020304" pitchFamily="18" charset="0"/>
                <a:cs typeface="Times New Roman" panose="02020603050405020304" pitchFamily="18" charset="0"/>
              </a:rPr>
              <a:t>)/2 = 0 .  5 14 25</a:t>
            </a:r>
            <a:r>
              <a:rPr lang="en-US" altLang="en-US" baseline="-25000" dirty="0" smtClean="0">
                <a:latin typeface="Times New Roman" panose="02020603050405020304" pitchFamily="18" charset="0"/>
                <a:cs typeface="Times New Roman" panose="02020603050405020304" pitchFamily="18" charset="0"/>
              </a:rPr>
              <a:t>26</a:t>
            </a:r>
            <a:r>
              <a:rPr lang="en-US" altLang="en-US" dirty="0" smtClean="0">
                <a:latin typeface="Times New Roman" panose="02020603050405020304" pitchFamily="18" charset="0"/>
                <a:cs typeface="Times New Roman" panose="02020603050405020304" pitchFamily="18" charset="0"/>
              </a:rPr>
              <a:t> / 2 </a:t>
            </a:r>
            <a:r>
              <a:rPr lang="en-CA" dirty="0">
                <a:latin typeface="Times New Roman" panose="02020603050405020304" pitchFamily="18" charset="0"/>
                <a:cs typeface="Times New Roman" panose="02020603050405020304" pitchFamily="18" charset="0"/>
              </a:rPr>
              <a:t>≈</a:t>
            </a:r>
            <a:r>
              <a:rPr lang="en-US" altLang="en-US" dirty="0" smtClean="0">
                <a:latin typeface="Times New Roman" panose="02020603050405020304" pitchFamily="18" charset="0"/>
                <a:cs typeface="Times New Roman" panose="02020603050405020304" pitchFamily="18" charset="0"/>
              </a:rPr>
              <a:t> 0.10722</a:t>
            </a:r>
            <a:r>
              <a:rPr lang="en-US" altLang="en-US" baseline="-25000" dirty="0" smtClean="0">
                <a:latin typeface="Times New Roman" panose="02020603050405020304" pitchFamily="18" charset="0"/>
                <a:cs typeface="Times New Roman" panose="02020603050405020304" pitchFamily="18" charset="0"/>
              </a:rPr>
              <a:t>10</a:t>
            </a:r>
            <a:endParaRPr lang="en-US" altLang="en-US"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9886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171">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171">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171">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17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18977</TotalTime>
  <Words>148</Words>
  <Application>Microsoft Office PowerPoint</Application>
  <PresentationFormat>On-screen Show (4:3)</PresentationFormat>
  <Paragraphs>231</Paragraphs>
  <Slides>16</Slides>
  <Notes>2</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Custom Design</vt:lpstr>
      <vt:lpstr>PowerPoint Presentation</vt:lpstr>
      <vt:lpstr>Outline</vt:lpstr>
      <vt:lpstr>Linear search</vt:lpstr>
      <vt:lpstr>Binary search</vt:lpstr>
      <vt:lpstr>Binary search</vt:lpstr>
      <vt:lpstr>Binary search</vt:lpstr>
      <vt:lpstr>Binary search</vt:lpstr>
      <vt:lpstr>Binary search</vt:lpstr>
      <vt:lpstr>Binary search</vt:lpstr>
      <vt:lpstr>Interpolation search</vt:lpstr>
      <vt:lpstr>Interpolation search</vt:lpstr>
      <vt:lpstr>Run times of searching algorithms</vt:lpstr>
      <vt:lpstr>Harder search</vt:lpstr>
      <vt:lpstr>Run Times of Searching Algorithms</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1378</cp:revision>
  <dcterms:created xsi:type="dcterms:W3CDTF">2009-09-11T23:00:44Z</dcterms:created>
  <dcterms:modified xsi:type="dcterms:W3CDTF">2014-04-04T13:35:38Z</dcterms:modified>
</cp:coreProperties>
</file>

<file path=docProps/thumbnail.jpeg>
</file>